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93" r:id="rId2"/>
  </p:sldMasterIdLst>
  <p:notesMasterIdLst>
    <p:notesMasterId r:id="rId35"/>
  </p:notesMasterIdLst>
  <p:handoutMasterIdLst>
    <p:handoutMasterId r:id="rId36"/>
  </p:handoutMasterIdLst>
  <p:sldIdLst>
    <p:sldId id="744" r:id="rId3"/>
    <p:sldId id="746" r:id="rId4"/>
    <p:sldId id="747" r:id="rId5"/>
    <p:sldId id="748" r:id="rId6"/>
    <p:sldId id="704" r:id="rId7"/>
    <p:sldId id="705" r:id="rId8"/>
    <p:sldId id="772" r:id="rId9"/>
    <p:sldId id="774" r:id="rId10"/>
    <p:sldId id="759" r:id="rId11"/>
    <p:sldId id="760" r:id="rId12"/>
    <p:sldId id="776" r:id="rId13"/>
    <p:sldId id="738" r:id="rId14"/>
    <p:sldId id="739" r:id="rId15"/>
    <p:sldId id="763" r:id="rId16"/>
    <p:sldId id="780" r:id="rId17"/>
    <p:sldId id="781" r:id="rId18"/>
    <p:sldId id="782" r:id="rId19"/>
    <p:sldId id="783" r:id="rId20"/>
    <p:sldId id="784" r:id="rId21"/>
    <p:sldId id="586" r:id="rId22"/>
    <p:sldId id="582" r:id="rId23"/>
    <p:sldId id="589" r:id="rId24"/>
    <p:sldId id="506" r:id="rId25"/>
    <p:sldId id="645" r:id="rId26"/>
    <p:sldId id="689" r:id="rId27"/>
    <p:sldId id="777" r:id="rId28"/>
    <p:sldId id="690" r:id="rId29"/>
    <p:sldId id="754" r:id="rId30"/>
    <p:sldId id="756" r:id="rId31"/>
    <p:sldId id="691" r:id="rId32"/>
    <p:sldId id="692" r:id="rId33"/>
    <p:sldId id="693" r:id="rId34"/>
  </p:sldIdLst>
  <p:sldSz cx="9144000" cy="6858000" type="screen4x3"/>
  <p:notesSz cx="6797675" cy="9926638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C99FF"/>
    <a:srgbClr val="9063D3"/>
    <a:srgbClr val="CC0000"/>
    <a:srgbClr val="FF9933"/>
    <a:srgbClr val="C0C0C0"/>
    <a:srgbClr val="FFCCCC"/>
    <a:srgbClr val="44C844"/>
    <a:srgbClr val="3BA0D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173" autoAdjust="0"/>
    <p:restoredTop sz="93427" autoAdjust="0"/>
  </p:normalViewPr>
  <p:slideViewPr>
    <p:cSldViewPr>
      <p:cViewPr>
        <p:scale>
          <a:sx n="75" d="100"/>
          <a:sy n="75" d="100"/>
        </p:scale>
        <p:origin x="-880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970" y="-10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FontTx/>
              <a:buNone/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agłówka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fld id="{0FDAD693-15DA-4DDC-B847-48177EE4567F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l-PL" noProof="0" smtClean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56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fld id="{1F84CF28-6244-41A1-9516-E84B0F5C064E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stopki 3"/>
          <p:cNvSpPr txBox="1">
            <a:spLocks noGrp="1"/>
          </p:cNvSpPr>
          <p:nvPr/>
        </p:nvSpPr>
        <p:spPr>
          <a:xfrm>
            <a:off x="0" y="9428163"/>
            <a:ext cx="2946400" cy="496887"/>
          </a:xfrm>
          <a:prstGeom prst="rect">
            <a:avLst/>
          </a:prstGeom>
          <a:noFill/>
        </p:spPr>
        <p:txBody>
          <a:bodyPr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l-PL" sz="1200">
              <a:latin typeface="+mn-lt"/>
              <a:cs typeface="+mn-cs"/>
            </a:endParaRPr>
          </a:p>
        </p:txBody>
      </p:sp>
      <p:sp>
        <p:nvSpPr>
          <p:cNvPr id="5" name="Symbol zastępczy nagłówka 4"/>
          <p:cNvSpPr txBox="1">
            <a:spLocks noGrp="1"/>
          </p:cNvSpPr>
          <p:nvPr/>
        </p:nvSpPr>
        <p:spPr>
          <a:xfrm>
            <a:off x="0" y="0"/>
            <a:ext cx="2946400" cy="496888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l-PL" sz="120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stopki 3"/>
          <p:cNvSpPr txBox="1">
            <a:spLocks noGrp="1"/>
          </p:cNvSpPr>
          <p:nvPr/>
        </p:nvSpPr>
        <p:spPr>
          <a:xfrm>
            <a:off x="0" y="9428163"/>
            <a:ext cx="2946400" cy="496887"/>
          </a:xfrm>
          <a:prstGeom prst="rect">
            <a:avLst/>
          </a:prstGeom>
          <a:noFill/>
        </p:spPr>
        <p:txBody>
          <a:bodyPr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l-PL" sz="1200">
              <a:latin typeface="+mn-lt"/>
              <a:cs typeface="+mn-cs"/>
            </a:endParaRPr>
          </a:p>
        </p:txBody>
      </p:sp>
      <p:sp>
        <p:nvSpPr>
          <p:cNvPr id="5" name="Symbol zastępczy nagłówka 4"/>
          <p:cNvSpPr txBox="1">
            <a:spLocks noGrp="1"/>
          </p:cNvSpPr>
          <p:nvPr/>
        </p:nvSpPr>
        <p:spPr>
          <a:xfrm>
            <a:off x="0" y="0"/>
            <a:ext cx="2946400" cy="496888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l-PL" sz="120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stopki 3"/>
          <p:cNvSpPr txBox="1">
            <a:spLocks noGrp="1"/>
          </p:cNvSpPr>
          <p:nvPr/>
        </p:nvSpPr>
        <p:spPr>
          <a:xfrm>
            <a:off x="0" y="9428163"/>
            <a:ext cx="2946400" cy="496887"/>
          </a:xfrm>
          <a:prstGeom prst="rect">
            <a:avLst/>
          </a:prstGeom>
          <a:noFill/>
        </p:spPr>
        <p:txBody>
          <a:bodyPr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l-PL" sz="1200">
              <a:latin typeface="+mn-lt"/>
              <a:cs typeface="+mn-cs"/>
            </a:endParaRPr>
          </a:p>
        </p:txBody>
      </p:sp>
      <p:sp>
        <p:nvSpPr>
          <p:cNvPr id="5" name="Symbol zastępczy nagłówka 4"/>
          <p:cNvSpPr txBox="1">
            <a:spLocks noGrp="1"/>
          </p:cNvSpPr>
          <p:nvPr/>
        </p:nvSpPr>
        <p:spPr>
          <a:xfrm>
            <a:off x="0" y="0"/>
            <a:ext cx="2946400" cy="496888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l-PL" sz="120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5" name="Symbol zastępczy nagłówka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5" name="Symbol zastępczy nagłówka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BA64D-AFD3-43CB-850C-28CFC4799DC0}" type="slidenum">
              <a:rPr lang="pl-PL" smtClean="0"/>
              <a:pPr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917940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D8DE-7B84-4084-80D5-FD14F14FEFBB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30571-466F-4188-935B-C69AC542756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89174-F232-4C70-B79A-C388479A6567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CA6A9-BCF2-495D-B79C-8B6F372029C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32D77-5F92-4839-8333-0B5BCCF589CE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05F3B-009F-4C04-903C-7B764DB43B3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ytuł i 2 elementy zawartości nad tek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CB21A-B46D-488A-ABD1-6F50A2C69134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7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04203-A0F6-4ACD-969A-F9B4D080C64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Z LOGOTYPOW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ytuł i wyk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8382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wykresu 2"/>
          <p:cNvSpPr>
            <a:spLocks noGrp="1"/>
          </p:cNvSpPr>
          <p:nvPr>
            <p:ph type="chart" idx="1"/>
          </p:nvPr>
        </p:nvSpPr>
        <p:spPr>
          <a:xfrm>
            <a:off x="685800" y="1371600"/>
            <a:ext cx="7772400" cy="4724400"/>
          </a:xfrm>
        </p:spPr>
        <p:txBody>
          <a:bodyPr/>
          <a:lstStyle/>
          <a:p>
            <a:pPr lvl="0"/>
            <a:endParaRPr lang="pl-PL" noProof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E28BB-B641-424D-A3F4-8C114C585F66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F7919-79F1-4E9A-A2EA-4F6FBFEC6CC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ytuł, tekst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8382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half" idx="1"/>
          </p:nvPr>
        </p:nvSpPr>
        <p:spPr>
          <a:xfrm>
            <a:off x="685800" y="1371600"/>
            <a:ext cx="3810000" cy="47244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3810000" cy="47244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72EED-9FF2-4BF3-A2F1-BDB06685F123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F17A6-3354-403B-A3B6-010669B27226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ytuł i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abeli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pl-PL" noProof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3F54B-5AA6-4204-AF18-CF9524E07941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AD7FE-88E9-43D9-87F2-B63AD8C4937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2E0C1-3354-464B-988D-8806D3305BEE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0F678-38B2-48BA-AEF5-DCFB0A3A19B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A5873-87FD-4536-8561-942A9CE32294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A1FE7-E596-4D09-8328-023091EC93B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86CE0-0CAB-4115-BDEB-7F3A0D44BFC0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ECB85-1505-47E2-B174-39B99DE9A8E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4764F-8B42-4B22-A8A1-AB64E05AA40E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B2DCA-786B-4339-A851-58467A00D01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2A8A5-AD16-4948-B1A2-734E83400037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CE19A-EE7F-4630-AC91-F972E6E7E91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6DC00-D301-4E19-B3D2-C6F41E51ECB6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8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AB8F3-FE63-413C-9041-9D0E3114308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A6648-36D8-4EBB-8D4F-965D367444ED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4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57E0C-EDF9-4889-9F9A-4BBB3E06853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AB32-64D0-49E3-AF62-AB305163BFED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3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35423-149E-4E9E-B0B6-6A576E85C2D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BB296-0E0E-4BA8-A79E-468F11394C34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4E9D0-6717-4D96-9B85-C8785A7C580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smtClean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FED6F-5B7F-48C2-A464-DC1B9CCC0C1C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1B7B8-8FB4-428B-BACD-4FE0BD92D5F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AC26A-E206-42BE-9FB2-3A6E3DF75E41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E9511-E810-4B8C-A193-89C252D73FE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BEAA0-16FF-4B65-91DB-064769962276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A13B5-6D4F-4AA2-BF7E-311973557D7E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58401-1DFB-409A-BAFD-FDA9601B05C1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245B3-705C-4172-AF61-37B110ADF83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B3649-0EFC-45ED-830D-33195CD4F17B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4A612-9620-429E-B346-AAED7DDB5CA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C9A02-6ADA-4826-83E0-2C7FFA6520CD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8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78F6F-979E-4625-8CE4-A5D3CB8F6E9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F491F-9DBF-4BCB-BEDC-DED44B2B8783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4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59B1-2C4F-42B6-B574-48F923291CF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AE66-3BF9-4452-8A90-F005F4E6BA02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3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720C6-B0FE-4AB4-B06F-0B09BEB7E90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2D193-4B50-4198-AF5A-3B99EA613440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AB057-80A5-4E0B-8271-58900B0C1DA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smtClean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DE0BC-2050-4A20-9EEF-CF531A18643B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13F86-A765-4285-A5D8-1AADF724A45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ymbol zastępczy tytuł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</a:t>
            </a:r>
          </a:p>
        </p:txBody>
      </p:sp>
      <p:sp>
        <p:nvSpPr>
          <p:cNvPr id="1027" name="Symbol zastępczy tekst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F4E31CD-ECBF-4B8C-9B6E-FDC3EFF01CE4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9A832A5-911E-4D92-AB4B-02D90521CCA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  <p:sldLayoutId id="2147483878" r:id="rId12"/>
    <p:sldLayoutId id="2147483891" r:id="rId13"/>
    <p:sldLayoutId id="2147483892" r:id="rId14"/>
    <p:sldLayoutId id="2147483893" r:id="rId15"/>
    <p:sldLayoutId id="2147483879" r:id="rId1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ymbol zastępczy tytuł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</a:t>
            </a:r>
          </a:p>
        </p:txBody>
      </p:sp>
      <p:sp>
        <p:nvSpPr>
          <p:cNvPr id="2051" name="Symbol zastępczy tekst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93589A8-05FF-4509-94CD-FA5FD119A083}" type="datetimeFigureOut">
              <a:rPr lang="pl-PL"/>
              <a:pPr>
                <a:defRPr/>
              </a:pPr>
              <a:t>04.02.2019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4B0914A-BD9E-4EA8-AE4C-356100AE3742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/>
          </p:cNvSpPr>
          <p:nvPr>
            <p:ph type="ctrTitle" idx="4294967295"/>
          </p:nvPr>
        </p:nvSpPr>
        <p:spPr>
          <a:xfrm>
            <a:off x="611188" y="2781300"/>
            <a:ext cx="7847012" cy="1079500"/>
          </a:xfrm>
        </p:spPr>
        <p:txBody>
          <a:bodyPr/>
          <a:lstStyle/>
          <a:p>
            <a:pPr eaLnBrk="1" hangingPunct="1"/>
            <a:r>
              <a:rPr lang="pl-PL" sz="2800" b="1" i="1" smtClean="0">
                <a:solidFill>
                  <a:schemeClr val="accent2"/>
                </a:solidFill>
                <a:latin typeface="Arial" pitchFamily="34" charset="0"/>
              </a:rPr>
              <a:t/>
            </a:r>
            <a:br>
              <a:rPr lang="pl-PL" sz="2800" b="1" i="1" smtClean="0">
                <a:solidFill>
                  <a:schemeClr val="accent2"/>
                </a:solidFill>
                <a:latin typeface="Arial" pitchFamily="34" charset="0"/>
              </a:rPr>
            </a:br>
            <a:r>
              <a:rPr lang="pl-PL" sz="2800" b="1" i="1" smtClean="0">
                <a:solidFill>
                  <a:schemeClr val="accent2"/>
                </a:solidFill>
                <a:latin typeface="Arial" pitchFamily="34" charset="0"/>
              </a:rPr>
              <a:t/>
            </a:r>
            <a:br>
              <a:rPr lang="pl-PL" sz="2800" b="1" i="1" smtClean="0">
                <a:solidFill>
                  <a:schemeClr val="accent2"/>
                </a:solidFill>
                <a:latin typeface="Arial" pitchFamily="34" charset="0"/>
              </a:rPr>
            </a:br>
            <a:r>
              <a:rPr lang="pl-PL" sz="2800" b="1" i="1" smtClean="0">
                <a:solidFill>
                  <a:schemeClr val="accent2"/>
                </a:solidFill>
                <a:latin typeface="Arial" pitchFamily="34" charset="0"/>
              </a:rPr>
              <a:t/>
            </a:r>
            <a:br>
              <a:rPr lang="pl-PL" sz="2800" b="1" i="1" smtClean="0">
                <a:solidFill>
                  <a:schemeClr val="accent2"/>
                </a:solidFill>
                <a:latin typeface="Arial" pitchFamily="34" charset="0"/>
              </a:rPr>
            </a:br>
            <a:r>
              <a:rPr lang="pl-PL" sz="2400" b="1" smtClean="0">
                <a:solidFill>
                  <a:schemeClr val="accent2"/>
                </a:solidFill>
                <a:latin typeface="Arial" pitchFamily="34" charset="0"/>
              </a:rPr>
              <a:t/>
            </a:r>
            <a:br>
              <a:rPr lang="pl-PL" sz="2400" b="1" smtClean="0">
                <a:solidFill>
                  <a:schemeClr val="accent2"/>
                </a:solidFill>
                <a:latin typeface="Arial" pitchFamily="34" charset="0"/>
              </a:rPr>
            </a:br>
            <a:r>
              <a:rPr lang="pl-PL" sz="2400" b="1" smtClean="0">
                <a:solidFill>
                  <a:schemeClr val="accent2"/>
                </a:solidFill>
                <a:latin typeface="Arial" pitchFamily="34" charset="0"/>
              </a:rPr>
              <a:t> </a:t>
            </a:r>
            <a:r>
              <a:rPr lang="pl-PL" sz="4000" b="1" smtClean="0">
                <a:solidFill>
                  <a:schemeClr val="hlink"/>
                </a:solidFill>
                <a:latin typeface="Arial" pitchFamily="34" charset="0"/>
              </a:rPr>
              <a:t>Procesowe </a:t>
            </a:r>
            <a:br>
              <a:rPr lang="pl-PL" sz="4000" b="1" smtClean="0">
                <a:solidFill>
                  <a:schemeClr val="hlink"/>
                </a:solidFill>
                <a:latin typeface="Arial" pitchFamily="34" charset="0"/>
              </a:rPr>
            </a:br>
            <a:r>
              <a:rPr lang="pl-PL" sz="4000" b="1" smtClean="0">
                <a:solidFill>
                  <a:schemeClr val="hlink"/>
                </a:solidFill>
                <a:latin typeface="Arial" pitchFamily="34" charset="0"/>
              </a:rPr>
              <a:t>wspomaganie szkół</a:t>
            </a:r>
            <a:r>
              <a:rPr lang="pl-PL" sz="3600" b="1" smtClean="0">
                <a:solidFill>
                  <a:schemeClr val="hlink"/>
                </a:solidFill>
              </a:rPr>
              <a:t> </a:t>
            </a:r>
            <a:br>
              <a:rPr lang="pl-PL" sz="3600" b="1" smtClean="0">
                <a:solidFill>
                  <a:schemeClr val="hlink"/>
                </a:solidFill>
              </a:rPr>
            </a:br>
            <a:r>
              <a:rPr lang="pl-PL" sz="3600" b="1" smtClean="0">
                <a:solidFill>
                  <a:schemeClr val="hlink"/>
                </a:solidFill>
              </a:rPr>
              <a:t/>
            </a:r>
            <a:br>
              <a:rPr lang="pl-PL" sz="3600" b="1" smtClean="0">
                <a:solidFill>
                  <a:schemeClr val="hlink"/>
                </a:solidFill>
              </a:rPr>
            </a:br>
            <a:r>
              <a:rPr lang="pl-PL" sz="3200" b="1" smtClean="0">
                <a:solidFill>
                  <a:schemeClr val="hlink"/>
                </a:solidFill>
                <a:latin typeface="Arial" pitchFamily="34" charset="0"/>
              </a:rPr>
              <a:t/>
            </a:r>
            <a:br>
              <a:rPr lang="pl-PL" sz="3200" b="1" smtClean="0">
                <a:solidFill>
                  <a:schemeClr val="hlink"/>
                </a:solidFill>
                <a:latin typeface="Arial" pitchFamily="34" charset="0"/>
              </a:rPr>
            </a:br>
            <a:r>
              <a:rPr lang="pl-PL" sz="3200" b="1" smtClean="0">
                <a:solidFill>
                  <a:schemeClr val="hlink"/>
                </a:solidFill>
                <a:latin typeface="Arial" pitchFamily="34" charset="0"/>
              </a:rPr>
              <a:t/>
            </a:r>
            <a:br>
              <a:rPr lang="pl-PL" sz="3200" b="1" smtClean="0">
                <a:solidFill>
                  <a:schemeClr val="hlink"/>
                </a:solidFill>
                <a:latin typeface="Arial" pitchFamily="34" charset="0"/>
              </a:rPr>
            </a:br>
            <a:r>
              <a:rPr lang="pl-PL" sz="2000" b="1" i="1" smtClean="0">
                <a:solidFill>
                  <a:schemeClr val="hlink"/>
                </a:solidFill>
              </a:rPr>
              <a:t>Nowa Rola Placówek Doskonalenia – wspomaganie szkół </a:t>
            </a:r>
            <a:br>
              <a:rPr lang="pl-PL" sz="2000" b="1" i="1" smtClean="0">
                <a:solidFill>
                  <a:schemeClr val="hlink"/>
                </a:solidFill>
              </a:rPr>
            </a:br>
            <a:r>
              <a:rPr lang="pl-PL" sz="2000" b="1" i="1" smtClean="0">
                <a:solidFill>
                  <a:schemeClr val="hlink"/>
                </a:solidFill>
              </a:rPr>
              <a:t>Warszawa, 22-25 sierpnia 2012 r.</a:t>
            </a:r>
            <a:endParaRPr lang="pl-PL" sz="2800" b="1" i="1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>
          <a:xfrm>
            <a:off x="0" y="404813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pl-PL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Wsparcie projektowe </a:t>
            </a:r>
            <a:br>
              <a:rPr lang="pl-PL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</a:br>
            <a:r>
              <a:rPr lang="pl-PL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dla zmodernizowanego systemu </a:t>
            </a:r>
            <a:br>
              <a:rPr lang="pl-PL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</a:br>
            <a:r>
              <a:rPr lang="pl-PL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wspomagania rozwoju szkół i przedszkoli</a:t>
            </a:r>
          </a:p>
        </p:txBody>
      </p:sp>
      <p:sp>
        <p:nvSpPr>
          <p:cNvPr id="17411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916113"/>
            <a:ext cx="8229600" cy="3744912"/>
          </a:xfrm>
        </p:spPr>
        <p:txBody>
          <a:bodyPr/>
          <a:lstStyle/>
          <a:p>
            <a:pPr>
              <a:defRPr/>
            </a:pPr>
            <a:endParaRPr lang="pl-PL" sz="2000" b="1" dirty="0" smtClean="0">
              <a:solidFill>
                <a:schemeClr val="accent2"/>
              </a:solidFill>
              <a:latin typeface="Arial" pitchFamily="34" charset="0"/>
            </a:endParaRPr>
          </a:p>
          <a:p>
            <a:pPr marL="457200" indent="-457200">
              <a:buFont typeface="+mj-lt"/>
              <a:buAutoNum type="arabicParenR"/>
              <a:tabLst>
                <a:tab pos="0" algn="l"/>
              </a:tabLst>
              <a:defRPr/>
            </a:pPr>
            <a:r>
              <a:rPr lang="pl-PL" sz="2400" dirty="0" smtClean="0">
                <a:solidFill>
                  <a:schemeClr val="accent2"/>
                </a:solidFill>
              </a:rPr>
              <a:t>Projekt systemowy </a:t>
            </a:r>
            <a:r>
              <a:rPr lang="pl-PL" sz="2400" u="sng" dirty="0" smtClean="0">
                <a:solidFill>
                  <a:schemeClr val="accent2"/>
                </a:solidFill>
              </a:rPr>
              <a:t>realizowany w ORE</a:t>
            </a:r>
            <a:r>
              <a:rPr lang="pl-PL" sz="2400" dirty="0" smtClean="0">
                <a:solidFill>
                  <a:schemeClr val="accent2"/>
                </a:solidFill>
              </a:rPr>
              <a:t>:</a:t>
            </a:r>
            <a:r>
              <a:rPr lang="pl-PL" sz="2400" b="1" i="1" dirty="0" smtClean="0">
                <a:solidFill>
                  <a:schemeClr val="accent2"/>
                </a:solidFill>
              </a:rPr>
              <a:t/>
            </a:r>
            <a:br>
              <a:rPr lang="pl-PL" sz="2400" b="1" i="1" dirty="0" smtClean="0">
                <a:solidFill>
                  <a:schemeClr val="accent2"/>
                </a:solidFill>
              </a:rPr>
            </a:br>
            <a:r>
              <a:rPr lang="pl-PL" sz="2400" b="1" i="1" dirty="0" smtClean="0">
                <a:solidFill>
                  <a:schemeClr val="accent2"/>
                </a:solidFill>
              </a:rPr>
              <a:t>System doskonalenia nauczycieli oparty na ogólnodostępnym kompleksowym wspomaganiu szkół</a:t>
            </a:r>
          </a:p>
          <a:p>
            <a:pPr marL="457200" indent="-457200">
              <a:buFont typeface="+mj-lt"/>
              <a:buAutoNum type="arabicParenR"/>
              <a:tabLst>
                <a:tab pos="0" algn="l"/>
              </a:tabLst>
              <a:defRPr/>
            </a:pPr>
            <a:endParaRPr lang="pl-PL" sz="2400" b="1" i="1" dirty="0" smtClean="0">
              <a:solidFill>
                <a:schemeClr val="accent2"/>
              </a:solidFill>
            </a:endParaRPr>
          </a:p>
          <a:p>
            <a:pPr marL="457200" indent="-457200">
              <a:buFont typeface="+mj-lt"/>
              <a:buAutoNum type="arabicParenR"/>
              <a:tabLst>
                <a:tab pos="0" algn="l"/>
              </a:tabLst>
              <a:defRPr/>
            </a:pPr>
            <a:r>
              <a:rPr lang="pl-PL" sz="2400" dirty="0" smtClean="0">
                <a:solidFill>
                  <a:schemeClr val="hlink"/>
                </a:solidFill>
              </a:rPr>
              <a:t>Projekty </a:t>
            </a:r>
            <a:r>
              <a:rPr lang="pl-PL" sz="2400" u="sng" dirty="0" smtClean="0">
                <a:solidFill>
                  <a:schemeClr val="hlink"/>
                </a:solidFill>
              </a:rPr>
              <a:t>realizowane przez powiaty</a:t>
            </a:r>
            <a:r>
              <a:rPr lang="pl-PL" sz="2400" dirty="0" smtClean="0">
                <a:solidFill>
                  <a:schemeClr val="hlink"/>
                </a:solidFill>
              </a:rPr>
              <a:t> w ramach działania 3.5 </a:t>
            </a:r>
            <a:r>
              <a:rPr lang="pl-PL" sz="2400" b="1" dirty="0" smtClean="0">
                <a:solidFill>
                  <a:schemeClr val="hlink"/>
                </a:solidFill>
              </a:rPr>
              <a:t>Kompleksowe wspomaganie rozwoju szkół,</a:t>
            </a:r>
            <a:br>
              <a:rPr lang="pl-PL" sz="2400" b="1" dirty="0" smtClean="0">
                <a:solidFill>
                  <a:schemeClr val="hlink"/>
                </a:solidFill>
              </a:rPr>
            </a:br>
            <a:r>
              <a:rPr lang="pl-PL" sz="2400" dirty="0" smtClean="0">
                <a:solidFill>
                  <a:schemeClr val="hlink"/>
                </a:solidFill>
              </a:rPr>
              <a:t>Priorytet III Programu Operacyjnego Kapitał Ludzki</a:t>
            </a:r>
            <a:endParaRPr lang="pl-PL" sz="2000" i="1" dirty="0" smtClean="0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5" name="Symbol zastępczy numeru slajdu 6"/>
          <p:cNvSpPr txBox="1">
            <a:spLocks noGrp="1"/>
          </p:cNvSpPr>
          <p:nvPr/>
        </p:nvSpPr>
        <p:spPr>
          <a:xfrm>
            <a:off x="7010400" y="6492875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FC6FA36-6260-444F-919D-4BBCB0D39FA9}" type="slidenum">
              <a:rPr lang="pl-PL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pl-PL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pPr>
              <a:defRPr/>
            </a:pPr>
            <a:r>
              <a:rPr lang="pl-PL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Wzajemne relacje obu projektów</a:t>
            </a:r>
          </a:p>
        </p:txBody>
      </p:sp>
      <p:sp>
        <p:nvSpPr>
          <p:cNvPr id="16387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68313" y="4886325"/>
            <a:ext cx="8229600" cy="1971675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pl-PL" sz="1800" smtClean="0">
                <a:latin typeface="Arial" pitchFamily="34" charset="0"/>
              </a:rPr>
              <a:t>		      </a:t>
            </a:r>
          </a:p>
          <a:p>
            <a:pPr>
              <a:buFont typeface="Arial" pitchFamily="34" charset="0"/>
              <a:buNone/>
            </a:pPr>
            <a:r>
              <a:rPr lang="pl-PL" sz="1800" smtClean="0">
                <a:latin typeface="Arial" pitchFamily="34" charset="0"/>
              </a:rPr>
              <a:t>		</a:t>
            </a:r>
            <a:endParaRPr lang="pl-PL" sz="2800" smtClean="0"/>
          </a:p>
        </p:txBody>
      </p:sp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179388" y="765175"/>
            <a:ext cx="1800225" cy="489585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pl-PL" sz="1600" b="1" dirty="0"/>
              <a:t>1.04.2010</a:t>
            </a:r>
          </a:p>
          <a:p>
            <a:pPr algn="ctr">
              <a:defRPr/>
            </a:pPr>
            <a:endParaRPr lang="pl-PL" sz="1600" b="1" dirty="0"/>
          </a:p>
          <a:p>
            <a:pPr algn="ctr">
              <a:defRPr/>
            </a:pPr>
            <a:r>
              <a:rPr lang="pl-PL" sz="1400" b="1" dirty="0"/>
              <a:t>Przygotowanie </a:t>
            </a:r>
            <a:br>
              <a:rPr lang="pl-PL" sz="1400" b="1" dirty="0"/>
            </a:br>
            <a:r>
              <a:rPr lang="pl-PL" sz="1400" b="1" dirty="0"/>
              <a:t>systemu</a:t>
            </a:r>
          </a:p>
          <a:p>
            <a:pPr algn="ctr">
              <a:defRPr/>
            </a:pPr>
            <a:endParaRPr lang="pl-PL" sz="1400" b="1" dirty="0"/>
          </a:p>
          <a:p>
            <a:pPr algn="ctr">
              <a:defRPr/>
            </a:pPr>
            <a:endParaRPr lang="pl-PL" sz="1400" b="1" dirty="0"/>
          </a:p>
          <a:p>
            <a:pPr algn="ctr">
              <a:defRPr/>
            </a:pPr>
            <a:r>
              <a:rPr lang="pl-PL" sz="1400" b="1" dirty="0"/>
              <a:t>Narzędzia</a:t>
            </a:r>
          </a:p>
          <a:p>
            <a:pPr algn="ctr">
              <a:defRPr/>
            </a:pPr>
            <a:r>
              <a:rPr lang="pl-PL" sz="1400" b="1" dirty="0"/>
              <a:t>merytoryczne</a:t>
            </a:r>
            <a:endParaRPr lang="pl-PL" sz="800" b="1" dirty="0"/>
          </a:p>
          <a:p>
            <a:pPr algn="ctr">
              <a:defRPr/>
            </a:pPr>
            <a:endParaRPr lang="pl-PL" sz="800" b="1" dirty="0"/>
          </a:p>
          <a:p>
            <a:pPr algn="ctr">
              <a:defRPr/>
            </a:pPr>
            <a:endParaRPr lang="pl-PL" sz="800" dirty="0"/>
          </a:p>
          <a:p>
            <a:pPr algn="ctr">
              <a:defRPr/>
            </a:pPr>
            <a:r>
              <a:rPr lang="pl-PL" sz="1400" b="1" dirty="0"/>
              <a:t>Szkolenia</a:t>
            </a:r>
          </a:p>
          <a:p>
            <a:pPr algn="ctr">
              <a:defRPr/>
            </a:pPr>
            <a:endParaRPr lang="pl-PL" sz="1400" b="1" dirty="0"/>
          </a:p>
          <a:p>
            <a:pPr algn="ctr">
              <a:defRPr/>
            </a:pPr>
            <a:r>
              <a:rPr lang="pl-PL" sz="1400" b="1" dirty="0"/>
              <a:t>Ewaluacja</a:t>
            </a:r>
          </a:p>
          <a:p>
            <a:pPr algn="ctr">
              <a:buFontTx/>
              <a:buChar char="•"/>
              <a:defRPr/>
            </a:pPr>
            <a:endParaRPr lang="pl-PL" sz="1400" b="1" dirty="0"/>
          </a:p>
          <a:p>
            <a:pPr algn="ctr">
              <a:buFontTx/>
              <a:buChar char="•"/>
              <a:defRPr/>
            </a:pPr>
            <a:endParaRPr lang="pl-PL" sz="1400" b="1" dirty="0"/>
          </a:p>
          <a:p>
            <a:pPr algn="ctr">
              <a:defRPr/>
            </a:pPr>
            <a:r>
              <a:rPr lang="pl-PL" sz="1600" b="1" dirty="0"/>
              <a:t>31.12.2015</a:t>
            </a:r>
          </a:p>
          <a:p>
            <a:pPr algn="ctr">
              <a:buFontTx/>
              <a:buChar char="•"/>
              <a:defRPr/>
            </a:pPr>
            <a:endParaRPr lang="pl-PL" sz="1600" b="1" dirty="0"/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3276600" y="1557338"/>
            <a:ext cx="2879725" cy="3887787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pl-PL" sz="1600" b="1"/>
          </a:p>
          <a:p>
            <a:pPr algn="ctr">
              <a:defRPr/>
            </a:pPr>
            <a:endParaRPr lang="pl-PL" sz="1600" b="1"/>
          </a:p>
          <a:p>
            <a:pPr algn="ctr">
              <a:defRPr/>
            </a:pPr>
            <a:r>
              <a:rPr lang="pl-PL" sz="1600" b="1"/>
              <a:t>2012</a:t>
            </a:r>
          </a:p>
          <a:p>
            <a:pPr algn="ctr">
              <a:defRPr/>
            </a:pPr>
            <a:endParaRPr lang="pl-PL" sz="1400" b="1"/>
          </a:p>
          <a:p>
            <a:pPr algn="ctr">
              <a:defRPr/>
            </a:pPr>
            <a:endParaRPr lang="pl-PL" sz="1400" b="1"/>
          </a:p>
          <a:p>
            <a:pPr algn="ctr">
              <a:defRPr/>
            </a:pPr>
            <a:r>
              <a:rPr lang="pl-PL" sz="1400" b="1"/>
              <a:t>Wdrożenie nowego systemu </a:t>
            </a:r>
          </a:p>
          <a:p>
            <a:pPr algn="ctr">
              <a:defRPr/>
            </a:pPr>
            <a:r>
              <a:rPr lang="pl-PL" sz="1400" b="1"/>
              <a:t/>
            </a:r>
            <a:br>
              <a:rPr lang="pl-PL" sz="1400" b="1"/>
            </a:br>
            <a:r>
              <a:rPr lang="pl-PL" sz="1400" b="1">
                <a:sym typeface="Wingdings" pitchFamily="2" charset="2"/>
              </a:rPr>
              <a:t> realizacja ofert doskonalenia </a:t>
            </a:r>
          </a:p>
          <a:p>
            <a:pPr algn="ctr">
              <a:defRPr/>
            </a:pPr>
            <a:r>
              <a:rPr lang="pl-PL" sz="1400" b="1">
                <a:sym typeface="Wingdings" pitchFamily="2" charset="2"/>
              </a:rPr>
              <a:t>w przedszkolach/szkołach, </a:t>
            </a:r>
          </a:p>
          <a:p>
            <a:pPr algn="ctr">
              <a:defRPr/>
            </a:pPr>
            <a:r>
              <a:rPr lang="pl-PL" sz="1400" b="1">
                <a:sym typeface="Wingdings" pitchFamily="2" charset="2"/>
              </a:rPr>
              <a:t>budowa sieci </a:t>
            </a:r>
          </a:p>
          <a:p>
            <a:pPr algn="ctr">
              <a:defRPr/>
            </a:pPr>
            <a:r>
              <a:rPr lang="pl-PL" sz="1400" b="1">
                <a:sym typeface="Wingdings" pitchFamily="2" charset="2"/>
              </a:rPr>
              <a:t>współpracy</a:t>
            </a:r>
          </a:p>
          <a:p>
            <a:pPr algn="ctr">
              <a:defRPr/>
            </a:pPr>
            <a:endParaRPr lang="pl-PL" sz="1400" b="1">
              <a:sym typeface="Wingdings" pitchFamily="2" charset="2"/>
            </a:endParaRPr>
          </a:p>
          <a:p>
            <a:pPr algn="ctr">
              <a:defRPr/>
            </a:pPr>
            <a:endParaRPr lang="pl-PL" sz="1400" b="1">
              <a:sym typeface="Wingdings" pitchFamily="2" charset="2"/>
            </a:endParaRPr>
          </a:p>
          <a:p>
            <a:pPr algn="ctr">
              <a:defRPr/>
            </a:pPr>
            <a:endParaRPr lang="pl-PL" sz="1400" b="1">
              <a:sym typeface="Wingdings" pitchFamily="2" charset="2"/>
            </a:endParaRPr>
          </a:p>
          <a:p>
            <a:pPr algn="ctr">
              <a:defRPr/>
            </a:pPr>
            <a:r>
              <a:rPr lang="pl-PL" sz="1600" b="1">
                <a:sym typeface="Wingdings" pitchFamily="2" charset="2"/>
              </a:rPr>
              <a:t>31.12.2015</a:t>
            </a:r>
          </a:p>
          <a:p>
            <a:pPr algn="ctr">
              <a:defRPr/>
            </a:pPr>
            <a:endParaRPr lang="pl-PL" sz="1400" b="1">
              <a:sym typeface="Wingdings" pitchFamily="2" charset="2"/>
            </a:endParaRPr>
          </a:p>
          <a:p>
            <a:pPr algn="ctr">
              <a:defRPr/>
            </a:pPr>
            <a:endParaRPr lang="pl-PL" sz="1400" b="1">
              <a:sym typeface="Wingdings" pitchFamily="2" charset="2"/>
            </a:endParaRPr>
          </a:p>
          <a:p>
            <a:pPr algn="ctr">
              <a:defRPr/>
            </a:pPr>
            <a:endParaRPr lang="pl-PL" sz="1400" b="1">
              <a:sym typeface="Wingdings" pitchFamily="2" charset="2"/>
            </a:endParaRPr>
          </a:p>
          <a:p>
            <a:pPr algn="ctr">
              <a:defRPr/>
            </a:pPr>
            <a:endParaRPr lang="pl-PL" sz="1600" b="1"/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2124075" y="2636838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pl-PL" sz="800" b="1"/>
          </a:p>
        </p:txBody>
      </p:sp>
      <p:sp>
        <p:nvSpPr>
          <p:cNvPr id="19463" name="AutoShape 7"/>
          <p:cNvSpPr>
            <a:spLocks noChangeArrowheads="1"/>
          </p:cNvSpPr>
          <p:nvPr/>
        </p:nvSpPr>
        <p:spPr bwMode="auto">
          <a:xfrm>
            <a:off x="2124075" y="4941888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pl-PL" sz="800" b="1"/>
          </a:p>
        </p:txBody>
      </p:sp>
      <p:sp>
        <p:nvSpPr>
          <p:cNvPr id="19464" name="AutoShape 8"/>
          <p:cNvSpPr>
            <a:spLocks noChangeArrowheads="1"/>
          </p:cNvSpPr>
          <p:nvPr/>
        </p:nvSpPr>
        <p:spPr bwMode="auto">
          <a:xfrm>
            <a:off x="2051050" y="4437063"/>
            <a:ext cx="976313" cy="485775"/>
          </a:xfrm>
          <a:prstGeom prst="leftArrow">
            <a:avLst>
              <a:gd name="adj1" fmla="val 50000"/>
              <a:gd name="adj2" fmla="val 50245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pl-PL" sz="800" b="1"/>
          </a:p>
        </p:txBody>
      </p:sp>
      <p:sp>
        <p:nvSpPr>
          <p:cNvPr id="19465" name="AutoShape 9"/>
          <p:cNvSpPr>
            <a:spLocks noChangeArrowheads="1"/>
          </p:cNvSpPr>
          <p:nvPr/>
        </p:nvSpPr>
        <p:spPr bwMode="auto">
          <a:xfrm>
            <a:off x="2124075" y="3357563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pl-PL" sz="800" b="1"/>
          </a:p>
        </p:txBody>
      </p:sp>
      <p:sp>
        <p:nvSpPr>
          <p:cNvPr id="19466" name="AutoShape 10"/>
          <p:cNvSpPr>
            <a:spLocks noChangeArrowheads="1"/>
          </p:cNvSpPr>
          <p:nvPr/>
        </p:nvSpPr>
        <p:spPr bwMode="auto">
          <a:xfrm>
            <a:off x="2124075" y="3933825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pl-PL" sz="800" b="1"/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6732588" y="1125538"/>
            <a:ext cx="1439862" cy="625475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l-PL" sz="1400" b="1"/>
              <a:t>PRZEDSZKOLE</a:t>
            </a:r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7885113" y="2060575"/>
            <a:ext cx="914400" cy="62706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l-PL" sz="1400" b="1"/>
              <a:t>SZKOŁA</a:t>
            </a:r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7667625" y="2997200"/>
            <a:ext cx="914400" cy="62706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l-PL" sz="1400" b="1"/>
              <a:t>SZKOŁA</a:t>
            </a:r>
          </a:p>
        </p:txBody>
      </p:sp>
      <p:sp>
        <p:nvSpPr>
          <p:cNvPr id="16398" name="Rectangle 14"/>
          <p:cNvSpPr>
            <a:spLocks noChangeArrowheads="1"/>
          </p:cNvSpPr>
          <p:nvPr/>
        </p:nvSpPr>
        <p:spPr bwMode="auto">
          <a:xfrm>
            <a:off x="6372225" y="2060575"/>
            <a:ext cx="914400" cy="62706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l-PL" sz="1400" b="1"/>
              <a:t>SZKOŁA</a:t>
            </a:r>
          </a:p>
        </p:txBody>
      </p:sp>
      <p:sp>
        <p:nvSpPr>
          <p:cNvPr id="16399" name="Rectangle 15"/>
          <p:cNvSpPr>
            <a:spLocks noChangeArrowheads="1"/>
          </p:cNvSpPr>
          <p:nvPr/>
        </p:nvSpPr>
        <p:spPr bwMode="auto">
          <a:xfrm>
            <a:off x="7451725" y="4508500"/>
            <a:ext cx="914400" cy="6985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l-PL" sz="1400" b="1"/>
              <a:t>SZKOŁA</a:t>
            </a:r>
          </a:p>
        </p:txBody>
      </p:sp>
      <p:sp>
        <p:nvSpPr>
          <p:cNvPr id="16400" name="Rectangle 16"/>
          <p:cNvSpPr>
            <a:spLocks noChangeArrowheads="1"/>
          </p:cNvSpPr>
          <p:nvPr/>
        </p:nvSpPr>
        <p:spPr bwMode="auto">
          <a:xfrm>
            <a:off x="7019925" y="3716338"/>
            <a:ext cx="1368425" cy="6270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l-PL" sz="1400" b="1"/>
              <a:t>PRZEDSZKOLE</a:t>
            </a:r>
          </a:p>
        </p:txBody>
      </p:sp>
      <p:sp>
        <p:nvSpPr>
          <p:cNvPr id="16401" name="Line 17"/>
          <p:cNvSpPr>
            <a:spLocks noChangeShapeType="1"/>
          </p:cNvSpPr>
          <p:nvPr/>
        </p:nvSpPr>
        <p:spPr bwMode="auto">
          <a:xfrm flipV="1">
            <a:off x="6011863" y="1268413"/>
            <a:ext cx="720725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16402" name="Line 18"/>
          <p:cNvSpPr>
            <a:spLocks noChangeShapeType="1"/>
          </p:cNvSpPr>
          <p:nvPr/>
        </p:nvSpPr>
        <p:spPr bwMode="auto">
          <a:xfrm>
            <a:off x="6156325" y="242093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16403" name="Line 19"/>
          <p:cNvSpPr>
            <a:spLocks noChangeShapeType="1"/>
          </p:cNvSpPr>
          <p:nvPr/>
        </p:nvSpPr>
        <p:spPr bwMode="auto">
          <a:xfrm flipV="1">
            <a:off x="6156325" y="2420938"/>
            <a:ext cx="1728788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16404" name="Line 20"/>
          <p:cNvSpPr>
            <a:spLocks noChangeShapeType="1"/>
          </p:cNvSpPr>
          <p:nvPr/>
        </p:nvSpPr>
        <p:spPr bwMode="auto">
          <a:xfrm>
            <a:off x="6156325" y="4797425"/>
            <a:ext cx="129540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16405" name="Line 21"/>
          <p:cNvSpPr>
            <a:spLocks noChangeShapeType="1"/>
          </p:cNvSpPr>
          <p:nvPr/>
        </p:nvSpPr>
        <p:spPr bwMode="auto">
          <a:xfrm flipV="1">
            <a:off x="6156325" y="4076700"/>
            <a:ext cx="86360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16406" name="Line 22"/>
          <p:cNvSpPr>
            <a:spLocks noChangeShapeType="1"/>
          </p:cNvSpPr>
          <p:nvPr/>
        </p:nvSpPr>
        <p:spPr bwMode="auto">
          <a:xfrm flipV="1">
            <a:off x="6156325" y="3141663"/>
            <a:ext cx="151130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24" name="Symbol zastępczy numeru slajdu 23"/>
          <p:cNvSpPr txBox="1">
            <a:spLocks noGrp="1"/>
          </p:cNvSpPr>
          <p:nvPr/>
        </p:nvSpPr>
        <p:spPr>
          <a:xfrm>
            <a:off x="7010400" y="6492875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CD7AA07-E178-4D2B-88FF-44FC84B38CE9}" type="slidenum">
              <a:rPr lang="pl-PL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pl-PL" sz="120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ytuł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pl-PL" sz="4000" b="1" smtClean="0">
                <a:solidFill>
                  <a:srgbClr val="558ED5"/>
                </a:solidFill>
              </a:rPr>
              <a:t>Dyrektor szkoły – </a:t>
            </a:r>
            <a:br>
              <a:rPr lang="pl-PL" sz="4000" b="1" smtClean="0">
                <a:solidFill>
                  <a:srgbClr val="558ED5"/>
                </a:solidFill>
              </a:rPr>
            </a:br>
            <a:r>
              <a:rPr lang="pl-PL" sz="4000" b="1" smtClean="0">
                <a:solidFill>
                  <a:srgbClr val="558ED5"/>
                </a:solidFill>
              </a:rPr>
              <a:t>korzyści z uczestnictwa w projekcie</a:t>
            </a:r>
          </a:p>
        </p:txBody>
      </p:sp>
      <p:sp>
        <p:nvSpPr>
          <p:cNvPr id="17411" name="Symbol zastępczy zawartości 2"/>
          <p:cNvSpPr>
            <a:spLocks noGrp="1"/>
          </p:cNvSpPr>
          <p:nvPr>
            <p:ph idx="4294967295"/>
          </p:nvPr>
        </p:nvSpPr>
        <p:spPr>
          <a:xfrm>
            <a:off x="457200" y="1628775"/>
            <a:ext cx="8229600" cy="4752975"/>
          </a:xfrm>
        </p:spPr>
        <p:txBody>
          <a:bodyPr/>
          <a:lstStyle/>
          <a:p>
            <a:pPr algn="just" eaLnBrk="1" hangingPunct="1">
              <a:buFont typeface="Arial" pitchFamily="34" charset="0"/>
              <a:buNone/>
              <a:defRPr/>
            </a:pPr>
            <a:r>
              <a:rPr lang="pl-PL" sz="2000" b="1" dirty="0" smtClean="0"/>
              <a:t>Dyrektor szkoły otrzyma pomoc</a:t>
            </a:r>
          </a:p>
          <a:p>
            <a:pPr marL="0" indent="0" algn="just" eaLnBrk="1" hangingPunct="1">
              <a:buFont typeface="Arial" pitchFamily="34" charset="0"/>
              <a:buNone/>
              <a:defRPr/>
            </a:pPr>
            <a:r>
              <a:rPr lang="pl-PL" sz="2000" dirty="0" smtClean="0"/>
              <a:t>zarówno w planowaniu i organizowaniu rozwoju szkoły, jak i wdrażaniu zmian związanych z realizacją</a:t>
            </a:r>
            <a:r>
              <a:rPr lang="pl-PL" sz="1900" dirty="0" smtClean="0"/>
              <a:t> polityki edukacyjnej państwa</a:t>
            </a:r>
            <a:r>
              <a:rPr lang="pl-PL" sz="2000" dirty="0" smtClean="0"/>
              <a:t>.</a:t>
            </a:r>
          </a:p>
          <a:p>
            <a:pPr algn="just" eaLnBrk="1" hangingPunct="1">
              <a:buFont typeface="Arial" pitchFamily="34" charset="0"/>
              <a:buNone/>
              <a:defRPr/>
            </a:pPr>
            <a:r>
              <a:rPr lang="pl-PL" sz="2000" b="1" dirty="0" smtClean="0"/>
              <a:t>Korzyści dla dyrektorów:</a:t>
            </a:r>
          </a:p>
          <a:p>
            <a:pPr algn="just" eaLnBrk="1" hangingPunct="1">
              <a:defRPr/>
            </a:pPr>
            <a:r>
              <a:rPr lang="pl-PL" sz="2000" dirty="0" smtClean="0"/>
              <a:t>pomoc w pogłębieniu diagnozy potrzeb szkoły oraz wyborze priorytetowego obszaru do rozwoju,</a:t>
            </a:r>
          </a:p>
          <a:p>
            <a:pPr algn="just" eaLnBrk="1" hangingPunct="1">
              <a:defRPr/>
            </a:pPr>
            <a:r>
              <a:rPr lang="pl-PL" sz="2000" dirty="0" smtClean="0"/>
              <a:t>pomoc w zaplanowaniu i organizowaniu doskonalenia nauczycieli zgodnie z aktualnymi potrzebami szkoły (na terenie szkoły),</a:t>
            </a:r>
          </a:p>
          <a:p>
            <a:pPr algn="just" eaLnBrk="1" hangingPunct="1">
              <a:defRPr/>
            </a:pPr>
            <a:r>
              <a:rPr lang="pl-PL" sz="2000" dirty="0" smtClean="0"/>
              <a:t>ułatwienie kontaktów z instytucjami odpowiedzialnymi za udzielanie pomocy uczniom, rodzicom i nauczycielom,</a:t>
            </a:r>
          </a:p>
          <a:p>
            <a:pPr algn="just" eaLnBrk="1" hangingPunct="1">
              <a:defRPr/>
            </a:pPr>
            <a:r>
              <a:rPr lang="pl-PL" sz="2000" dirty="0" smtClean="0"/>
              <a:t>wymiana doświadczeń w ramach lokalnych sieci współpracy </a:t>
            </a:r>
            <a:br>
              <a:rPr lang="pl-PL" sz="2000" dirty="0" smtClean="0"/>
            </a:br>
            <a:r>
              <a:rPr lang="pl-PL" sz="2000" dirty="0" smtClean="0"/>
              <a:t>i samokształcenia.</a:t>
            </a: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4AFD41-0C6B-48D9-94DF-081AED35BD41}" type="slidenum">
              <a:rPr lang="pl-PL" smtClean="0"/>
              <a:pPr>
                <a:defRPr/>
              </a:pPr>
              <a:t>12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ymbol zastępczy zawartości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algn="just" eaLnBrk="1" hangingPunct="1">
              <a:lnSpc>
                <a:spcPct val="90000"/>
              </a:lnSpc>
              <a:buFont typeface="Arial" pitchFamily="34" charset="0"/>
              <a:buNone/>
            </a:pPr>
            <a:endParaRPr lang="pl-PL" sz="1900" b="1" smtClean="0"/>
          </a:p>
          <a:p>
            <a:pPr algn="just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pl-PL" sz="1900" b="1" smtClean="0"/>
              <a:t>Nauczyciele otrzymają kompleksową pomoc </a:t>
            </a:r>
            <a:r>
              <a:rPr lang="pl-PL" sz="1900" smtClean="0"/>
              <a:t>w pracy dydaktycznej i/lub wychowawczej w obszarze wybranym przez radę pedagogiczną.</a:t>
            </a:r>
          </a:p>
          <a:p>
            <a:pPr algn="just" eaLnBrk="1" hangingPunct="1">
              <a:lnSpc>
                <a:spcPct val="90000"/>
              </a:lnSpc>
              <a:buFont typeface="Arial" pitchFamily="34" charset="0"/>
              <a:buNone/>
            </a:pPr>
            <a:endParaRPr lang="pl-PL" sz="1900" smtClean="0"/>
          </a:p>
          <a:p>
            <a:pPr algn="just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pl-PL" sz="1900" b="1" smtClean="0"/>
              <a:t>Korzyści dla nauczycieli:</a:t>
            </a:r>
          </a:p>
          <a:p>
            <a:pPr algn="just" eaLnBrk="1" hangingPunct="1">
              <a:lnSpc>
                <a:spcPct val="90000"/>
              </a:lnSpc>
            </a:pPr>
            <a:r>
              <a:rPr lang="pl-PL" sz="1900" smtClean="0"/>
              <a:t>pomoc we wdrażaniu do praktyki zawodowej zmian wprowadzanych </a:t>
            </a:r>
            <a:br>
              <a:rPr lang="pl-PL" sz="1900" smtClean="0"/>
            </a:br>
            <a:r>
              <a:rPr lang="pl-PL" sz="1900" smtClean="0"/>
              <a:t>w oświacie,</a:t>
            </a:r>
          </a:p>
          <a:p>
            <a:pPr algn="just" eaLnBrk="1" hangingPunct="1">
              <a:lnSpc>
                <a:spcPct val="90000"/>
              </a:lnSpc>
            </a:pPr>
            <a:r>
              <a:rPr lang="pl-PL" sz="1900" smtClean="0"/>
              <a:t>pomoc w zaplanowaniu i realizowaniu własnego rozwoju zawodowego zgodnie z  aktualnymi potrzebami szkoły,</a:t>
            </a:r>
          </a:p>
          <a:p>
            <a:pPr algn="just" eaLnBrk="1" hangingPunct="1">
              <a:lnSpc>
                <a:spcPct val="90000"/>
              </a:lnSpc>
            </a:pPr>
            <a:r>
              <a:rPr lang="pl-PL" sz="1900" smtClean="0"/>
              <a:t>organizacja szkoleń i warsztatów bezpośrednio w szkole,</a:t>
            </a:r>
          </a:p>
          <a:p>
            <a:pPr algn="just" eaLnBrk="1" hangingPunct="1">
              <a:lnSpc>
                <a:spcPct val="90000"/>
              </a:lnSpc>
            </a:pPr>
            <a:r>
              <a:rPr lang="pl-PL" sz="1900" smtClean="0"/>
              <a:t>pomoc i wsparcie w okresie wdrażania nabytych umiejętności,</a:t>
            </a:r>
          </a:p>
          <a:p>
            <a:pPr algn="just" eaLnBrk="1" hangingPunct="1">
              <a:lnSpc>
                <a:spcPct val="90000"/>
              </a:lnSpc>
            </a:pPr>
            <a:r>
              <a:rPr lang="pl-PL" sz="1900" smtClean="0"/>
              <a:t>wymiana doświadczeń w ramach sieci współpracy i samokształcenia.</a:t>
            </a:r>
          </a:p>
          <a:p>
            <a:pPr algn="just" eaLnBrk="1" hangingPunct="1">
              <a:lnSpc>
                <a:spcPct val="90000"/>
              </a:lnSpc>
              <a:buFont typeface="Arial" pitchFamily="34" charset="0"/>
              <a:buNone/>
            </a:pPr>
            <a:endParaRPr lang="pl-PL" sz="1900" smtClean="0"/>
          </a:p>
        </p:txBody>
      </p:sp>
      <p:sp>
        <p:nvSpPr>
          <p:cNvPr id="18435" name="Tytuł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l-PL" sz="4000" b="1">
                <a:solidFill>
                  <a:srgbClr val="558ED5"/>
                </a:solidFill>
                <a:latin typeface="Calibri" pitchFamily="34" charset="0"/>
              </a:rPr>
              <a:t>Nauczyciele – </a:t>
            </a:r>
          </a:p>
          <a:p>
            <a:pPr algn="ctr"/>
            <a:r>
              <a:rPr lang="pl-PL" sz="4000" b="1">
                <a:solidFill>
                  <a:srgbClr val="558ED5"/>
                </a:solidFill>
                <a:latin typeface="Calibri" pitchFamily="34" charset="0"/>
              </a:rPr>
              <a:t>korzyści z uczestnictwa w projekcie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E58EDB-023F-455E-8FFC-5E4444FAE37D}" type="slidenum">
              <a:rPr lang="pl-PL" smtClean="0"/>
              <a:pPr>
                <a:defRPr/>
              </a:pPr>
              <a:t>13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166813"/>
            <a:ext cx="8229600" cy="4525962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pl-PL" sz="2400" b="1" dirty="0" smtClean="0">
              <a:latin typeface="Arial" pitchFamily="34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endParaRPr lang="pl-PL" b="1" dirty="0" smtClean="0"/>
          </a:p>
          <a:p>
            <a:pPr algn="ctr" eaLnBrk="1" hangingPunct="1">
              <a:buFont typeface="Arial" pitchFamily="34" charset="0"/>
              <a:buNone/>
              <a:defRPr/>
            </a:pPr>
            <a:r>
              <a:rPr lang="pl-PL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PROCESOWE WSPOMAGANIE ROZWOJU </a:t>
            </a:r>
            <a:r>
              <a:rPr lang="pl-PL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SZKÓŁ</a:t>
            </a:r>
            <a:endParaRPr lang="pl-PL" sz="40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Łącznik prosty 4"/>
          <p:cNvCxnSpPr/>
          <p:nvPr/>
        </p:nvCxnSpPr>
        <p:spPr>
          <a:xfrm>
            <a:off x="540068" y="1160145"/>
            <a:ext cx="830961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1" name="Tytuł 5"/>
          <p:cNvSpPr>
            <a:spLocks noGrp="1"/>
          </p:cNvSpPr>
          <p:nvPr>
            <p:ph type="title"/>
          </p:nvPr>
        </p:nvSpPr>
        <p:spPr>
          <a:xfrm>
            <a:off x="540068" y="188595"/>
            <a:ext cx="8179594" cy="842963"/>
          </a:xfrm>
        </p:spPr>
        <p:txBody>
          <a:bodyPr>
            <a:normAutofit/>
          </a:bodyPr>
          <a:lstStyle/>
          <a:p>
            <a:pPr algn="l">
              <a:lnSpc>
                <a:spcPct val="80000"/>
              </a:lnSpc>
              <a:spcBef>
                <a:spcPct val="20000"/>
              </a:spcBef>
            </a:pPr>
            <a:r>
              <a:rPr lang="pl-PL" sz="2700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Wsparcie projektowe</a:t>
            </a:r>
            <a:br>
              <a:rPr lang="pl-PL" sz="2700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pl-PL" sz="2700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dla zmodernizowanego systemu wspomagania</a:t>
            </a:r>
          </a:p>
        </p:txBody>
      </p:sp>
      <p:sp>
        <p:nvSpPr>
          <p:cNvPr id="12292" name="Symbol zastępczy zawartości 6"/>
          <p:cNvSpPr>
            <a:spLocks noGrp="1"/>
          </p:cNvSpPr>
          <p:nvPr>
            <p:ph idx="1"/>
          </p:nvPr>
        </p:nvSpPr>
        <p:spPr>
          <a:xfrm>
            <a:off x="490062" y="1357298"/>
            <a:ext cx="8229600" cy="5055303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pl-PL" altLang="pl-PL" sz="1800" dirty="0">
                <a:solidFill>
                  <a:srgbClr val="000000"/>
                </a:solidFill>
                <a:latin typeface="Arial" panose="020B0604020202020204" pitchFamily="34" charset="0"/>
              </a:rPr>
              <a:t>Projekt systemowy </a:t>
            </a:r>
            <a:r>
              <a:rPr lang="pl-PL" altLang="pl-PL" sz="1800" dirty="0" smtClean="0">
                <a:solidFill>
                  <a:srgbClr val="000000"/>
                </a:solidFill>
                <a:latin typeface="Arial" panose="020B0604020202020204" pitchFamily="34" charset="0"/>
              </a:rPr>
              <a:t>MEN w latach 2011 - 2015: </a:t>
            </a:r>
            <a:endParaRPr lang="pl-PL" altLang="pl-PL" sz="1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457200" lvl="1" indent="0">
              <a:spcBef>
                <a:spcPct val="0"/>
              </a:spcBef>
              <a:buClr>
                <a:srgbClr val="0070C0"/>
              </a:buClr>
              <a:buNone/>
            </a:pPr>
            <a:r>
              <a:rPr lang="pl-PL" altLang="pl-PL" sz="1800" dirty="0">
                <a:solidFill>
                  <a:srgbClr val="000000"/>
                </a:solidFill>
                <a:latin typeface="Arial" panose="020B0604020202020204" pitchFamily="34" charset="0"/>
              </a:rPr>
              <a:t>„Wzmocnienie systemu wspierania szkół ze szczególnym uwzględnieniem doskonalenia nauczycieli i doradztwa metodycznego”</a:t>
            </a:r>
            <a:br>
              <a:rPr lang="pl-PL" altLang="pl-PL" sz="180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pl-PL" altLang="pl-PL" sz="1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pl-PL" altLang="pl-PL" sz="1800" dirty="0">
                <a:solidFill>
                  <a:srgbClr val="000000"/>
                </a:solidFill>
                <a:latin typeface="Arial" panose="020B0604020202020204" pitchFamily="34" charset="0"/>
              </a:rPr>
              <a:t>Projekt systemowy realizowany w ORE: </a:t>
            </a:r>
          </a:p>
          <a:p>
            <a:pPr marL="457200" lvl="1" indent="0">
              <a:spcBef>
                <a:spcPct val="0"/>
              </a:spcBef>
              <a:buClr>
                <a:srgbClr val="0070C0"/>
              </a:buClr>
              <a:buNone/>
            </a:pPr>
            <a:r>
              <a:rPr lang="pl-PL" altLang="pl-PL" sz="1800" dirty="0">
                <a:solidFill>
                  <a:srgbClr val="000000"/>
                </a:solidFill>
                <a:latin typeface="Arial" panose="020B0604020202020204" pitchFamily="34" charset="0"/>
              </a:rPr>
              <a:t>„System doskonalenia nauczycieli oparty na ogólnodostępnym kompleksowym wspomaganiu szkół</a:t>
            </a:r>
            <a:r>
              <a:rPr lang="pl-PL" altLang="pl-PL" sz="1800" dirty="0" smtClean="0">
                <a:solidFill>
                  <a:srgbClr val="000000"/>
                </a:solidFill>
                <a:latin typeface="Arial" panose="020B0604020202020204" pitchFamily="34" charset="0"/>
              </a:rPr>
              <a:t>” – szkolenia SORE</a:t>
            </a:r>
            <a:r>
              <a:rPr lang="pl-PL" altLang="pl-PL" sz="1800" dirty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pl-PL" altLang="pl-PL" sz="180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pl-PL" altLang="pl-PL" sz="1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pl-PL" altLang="pl-PL" sz="1800" dirty="0">
                <a:solidFill>
                  <a:srgbClr val="000000"/>
                </a:solidFill>
                <a:latin typeface="Arial" panose="020B0604020202020204" pitchFamily="34" charset="0"/>
              </a:rPr>
              <a:t>Projekty konkursowe realizowane przez powiaty w ramach Działania 3.5:</a:t>
            </a:r>
          </a:p>
          <a:p>
            <a:pPr marL="457200" lvl="1" indent="0">
              <a:spcBef>
                <a:spcPct val="0"/>
              </a:spcBef>
              <a:buClr>
                <a:srgbClr val="0070C0"/>
              </a:buClr>
              <a:buNone/>
            </a:pPr>
            <a:r>
              <a:rPr lang="pl-PL" altLang="pl-PL" sz="1800" dirty="0">
                <a:solidFill>
                  <a:srgbClr val="000000"/>
                </a:solidFill>
                <a:latin typeface="Arial" panose="020B0604020202020204" pitchFamily="34" charset="0"/>
              </a:rPr>
              <a:t>„Kompleksowe wspomaganie rozwoju szkół” </a:t>
            </a:r>
            <a:endParaRPr lang="pl-PL" altLang="pl-PL" sz="1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457200" lvl="1" indent="0">
              <a:spcBef>
                <a:spcPct val="0"/>
              </a:spcBef>
              <a:buClr>
                <a:srgbClr val="0070C0"/>
              </a:buClr>
              <a:buNone/>
            </a:pPr>
            <a:endParaRPr lang="pl-PL" altLang="pl-PL" sz="18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457200" lvl="1" indent="0">
              <a:spcBef>
                <a:spcPct val="0"/>
              </a:spcBef>
              <a:buClr>
                <a:srgbClr val="0070C0"/>
              </a:buClr>
              <a:buNone/>
            </a:pPr>
            <a:r>
              <a:rPr lang="pl-PL" altLang="pl-PL" sz="1800" dirty="0" smtClean="0">
                <a:solidFill>
                  <a:srgbClr val="000000"/>
                </a:solidFill>
                <a:latin typeface="Arial" panose="020B0604020202020204" pitchFamily="34" charset="0"/>
              </a:rPr>
              <a:t>Od roku 2015 – nowy projekt – szkolenia wspomagaczy. Najpierw był pilotaż, teraz we wszystkich województwach odbywają się szkolenia</a:t>
            </a:r>
          </a:p>
        </p:txBody>
      </p:sp>
    </p:spTree>
    <p:extLst>
      <p:ext uri="{BB962C8B-B14F-4D97-AF65-F5344CB8AC3E}">
        <p14:creationId xmlns:p14="http://schemas.microsoft.com/office/powerpoint/2010/main" xmlns="" val="1814548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ytuł 2"/>
          <p:cNvSpPr>
            <a:spLocks noGrp="1"/>
          </p:cNvSpPr>
          <p:nvPr>
            <p:ph type="title"/>
          </p:nvPr>
        </p:nvSpPr>
        <p:spPr>
          <a:xfrm>
            <a:off x="685800" y="188595"/>
            <a:ext cx="8033862" cy="842963"/>
          </a:xfrm>
        </p:spPr>
        <p:txBody>
          <a:bodyPr>
            <a:noAutofit/>
          </a:bodyPr>
          <a:lstStyle/>
          <a:p>
            <a:pPr algn="l"/>
            <a:r>
              <a:rPr lang="pl-PL" altLang="pl-PL" sz="2700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Główny cel obu projektów</a:t>
            </a:r>
            <a:r>
              <a:rPr lang="pl-PL" altLang="pl-PL" sz="2880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pl-PL" altLang="pl-PL" sz="2880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pl-PL" altLang="pl-PL" sz="1900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Zmodernizowanie systemu wspomagania rozwoju szkół</a:t>
            </a:r>
          </a:p>
        </p:txBody>
      </p:sp>
      <p:sp>
        <p:nvSpPr>
          <p:cNvPr id="13315" name="Symbol zastępczy zawartości 1"/>
          <p:cNvSpPr>
            <a:spLocks noGrp="1"/>
          </p:cNvSpPr>
          <p:nvPr>
            <p:ph idx="1"/>
          </p:nvPr>
        </p:nvSpPr>
        <p:spPr>
          <a:xfrm>
            <a:off x="490062" y="1302744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pl-PL" altLang="pl-PL" sz="2160" u="sng" dirty="0">
                <a:cs typeface="Arial" charset="0"/>
              </a:rPr>
              <a:t>Najważniejsze założenia obu projektów:</a:t>
            </a:r>
          </a:p>
          <a:p>
            <a:pPr>
              <a:spcAft>
                <a:spcPts val="540"/>
              </a:spcAft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pl-PL" altLang="pl-PL" sz="2160" b="1" dirty="0">
                <a:cs typeface="Arial" charset="0"/>
              </a:rPr>
              <a:t>Zdefiniowanie na nowo </a:t>
            </a:r>
            <a:r>
              <a:rPr lang="pl-PL" altLang="pl-PL" sz="2160" dirty="0">
                <a:cs typeface="Arial" charset="0"/>
              </a:rPr>
              <a:t>niektórych </a:t>
            </a:r>
            <a:r>
              <a:rPr lang="pl-PL" altLang="pl-PL" sz="2160" b="1" dirty="0">
                <a:cs typeface="Arial" charset="0"/>
              </a:rPr>
              <a:t>zadań instytucji </a:t>
            </a:r>
            <a:r>
              <a:rPr lang="pl-PL" altLang="pl-PL" sz="2160" dirty="0">
                <a:cs typeface="Arial" charset="0"/>
              </a:rPr>
              <a:t>zajmujących się doskonaleniem i wspieraniem nauczycieli (placówek doskonalenia nauczycieli poradni </a:t>
            </a:r>
            <a:r>
              <a:rPr lang="pl-PL" altLang="pl-PL" sz="2160" dirty="0" err="1">
                <a:cs typeface="Arial" charset="0"/>
              </a:rPr>
              <a:t>psychologiczno</a:t>
            </a:r>
            <a:r>
              <a:rPr lang="pl-PL" altLang="pl-PL" sz="2160" dirty="0">
                <a:cs typeface="Arial" charset="0"/>
              </a:rPr>
              <a:t> – pedagogicznych, bibliotek pedagogicznych);</a:t>
            </a:r>
          </a:p>
          <a:p>
            <a:pPr>
              <a:spcBef>
                <a:spcPts val="540"/>
              </a:spcBef>
              <a:spcAft>
                <a:spcPts val="540"/>
              </a:spcAft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pl-PL" altLang="pl-PL" sz="2160" b="1" dirty="0">
                <a:cs typeface="Arial" charset="0"/>
              </a:rPr>
              <a:t>Przygotowanie placówek </a:t>
            </a:r>
            <a:r>
              <a:rPr lang="pl-PL" altLang="pl-PL" sz="2160" dirty="0">
                <a:cs typeface="Arial" charset="0"/>
              </a:rPr>
              <a:t>prowadzących doskonalenie nauczycieli do </a:t>
            </a:r>
            <a:r>
              <a:rPr lang="pl-PL" altLang="pl-PL" sz="2160" b="1" dirty="0">
                <a:cs typeface="Arial" charset="0"/>
              </a:rPr>
              <a:t>systematycznej pomocy szkołom </a:t>
            </a:r>
            <a:r>
              <a:rPr lang="pl-PL" altLang="pl-PL" sz="2160" dirty="0">
                <a:cs typeface="Arial" charset="0"/>
              </a:rPr>
              <a:t>we </a:t>
            </a:r>
            <a:r>
              <a:rPr lang="pl-PL" altLang="pl-PL" sz="2160" b="1" dirty="0">
                <a:cs typeface="Arial" charset="0"/>
              </a:rPr>
              <a:t>wdrażaniu polityki edukacyjnej państwa </a:t>
            </a:r>
            <a:r>
              <a:rPr lang="pl-PL" altLang="pl-PL" sz="2160" dirty="0">
                <a:cs typeface="Arial" charset="0"/>
              </a:rPr>
              <a:t>oraz do </a:t>
            </a:r>
            <a:r>
              <a:rPr lang="pl-PL" altLang="pl-PL" sz="2160" b="1" dirty="0">
                <a:cs typeface="Arial" charset="0"/>
              </a:rPr>
              <a:t>budowy sieci współpracy </a:t>
            </a:r>
            <a:br>
              <a:rPr lang="pl-PL" altLang="pl-PL" sz="2160" b="1" dirty="0">
                <a:cs typeface="Arial" charset="0"/>
              </a:rPr>
            </a:br>
            <a:r>
              <a:rPr lang="pl-PL" altLang="pl-PL" sz="2160" b="1" dirty="0">
                <a:cs typeface="Arial" charset="0"/>
              </a:rPr>
              <a:t>i samokształcenia </a:t>
            </a:r>
            <a:r>
              <a:rPr lang="pl-PL" altLang="pl-PL" sz="2160" dirty="0">
                <a:cs typeface="Arial" charset="0"/>
              </a:rPr>
              <a:t>dla nauczycieli i dyrektorów szkół;</a:t>
            </a:r>
          </a:p>
          <a:p>
            <a:pPr>
              <a:spcBef>
                <a:spcPts val="540"/>
              </a:spcBef>
              <a:spcAft>
                <a:spcPts val="540"/>
              </a:spcAft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pl-PL" altLang="pl-PL" sz="2160" b="1" dirty="0">
                <a:cs typeface="Arial" charset="0"/>
              </a:rPr>
              <a:t>Dostosowanie oferty</a:t>
            </a:r>
            <a:r>
              <a:rPr lang="pl-PL" altLang="pl-PL" sz="2160" dirty="0">
                <a:cs typeface="Arial" charset="0"/>
              </a:rPr>
              <a:t> placówek prowadzących </a:t>
            </a:r>
            <a:r>
              <a:rPr lang="pl-PL" altLang="pl-PL" sz="2160" b="1" dirty="0">
                <a:cs typeface="Arial" charset="0"/>
              </a:rPr>
              <a:t>doskonalenie </a:t>
            </a:r>
            <a:br>
              <a:rPr lang="pl-PL" altLang="pl-PL" sz="2160" b="1" dirty="0">
                <a:cs typeface="Arial" charset="0"/>
              </a:rPr>
            </a:br>
            <a:r>
              <a:rPr lang="pl-PL" altLang="pl-PL" sz="2160" b="1" dirty="0">
                <a:cs typeface="Arial" charset="0"/>
              </a:rPr>
              <a:t>do zdiagnozowanych potrzeb konkretnych szkół</a:t>
            </a:r>
            <a:r>
              <a:rPr lang="pl-PL" altLang="pl-PL" sz="2160" dirty="0">
                <a:cs typeface="Arial" charset="0"/>
              </a:rPr>
              <a:t>.</a:t>
            </a:r>
          </a:p>
        </p:txBody>
      </p:sp>
      <p:cxnSp>
        <p:nvCxnSpPr>
          <p:cNvPr id="4" name="Łącznik prosty 3"/>
          <p:cNvCxnSpPr/>
          <p:nvPr/>
        </p:nvCxnSpPr>
        <p:spPr>
          <a:xfrm>
            <a:off x="488633" y="1095852"/>
            <a:ext cx="7906703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42271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ytuł 1"/>
          <p:cNvSpPr>
            <a:spLocks noGrp="1"/>
          </p:cNvSpPr>
          <p:nvPr>
            <p:ph type="title"/>
          </p:nvPr>
        </p:nvSpPr>
        <p:spPr>
          <a:xfrm>
            <a:off x="488633" y="252889"/>
            <a:ext cx="8033862" cy="842963"/>
          </a:xfrm>
        </p:spPr>
        <p:txBody>
          <a:bodyPr>
            <a:noAutofit/>
          </a:bodyPr>
          <a:lstStyle/>
          <a:p>
            <a:pPr algn="l"/>
            <a:r>
              <a:rPr lang="pl-PL" sz="2700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Rekomendacje dotyczące zmian w systemie doskonalenia nauczycieli </a:t>
            </a:r>
          </a:p>
        </p:txBody>
      </p:sp>
      <p:sp>
        <p:nvSpPr>
          <p:cNvPr id="14339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pl-PL" sz="1800" dirty="0">
                <a:solidFill>
                  <a:srgbClr val="000000"/>
                </a:solidFill>
                <a:latin typeface="Arial" panose="020B0604020202020204" pitchFamily="34" charset="0"/>
              </a:rPr>
              <a:t>Wspomaganie adresowane </a:t>
            </a:r>
            <a:r>
              <a:rPr lang="pl-PL" sz="1800" b="1" dirty="0">
                <a:solidFill>
                  <a:srgbClr val="000000"/>
                </a:solidFill>
                <a:latin typeface="Arial" panose="020B0604020202020204" pitchFamily="34" charset="0"/>
              </a:rPr>
              <a:t>do szkoły, </a:t>
            </a:r>
            <a:r>
              <a:rPr lang="pl-PL" sz="1800" dirty="0">
                <a:solidFill>
                  <a:srgbClr val="000000"/>
                </a:solidFill>
                <a:latin typeface="Arial" panose="020B0604020202020204" pitchFamily="34" charset="0"/>
              </a:rPr>
              <a:t>nie zaś wyłącznie do poszczególnych osób lub grup. </a:t>
            </a:r>
          </a:p>
          <a:p>
            <a:pPr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pl-PL" sz="1800" dirty="0">
                <a:solidFill>
                  <a:srgbClr val="000000"/>
                </a:solidFill>
                <a:latin typeface="Arial" panose="020B0604020202020204" pitchFamily="34" charset="0"/>
              </a:rPr>
              <a:t>Wspomaganie </a:t>
            </a:r>
            <a:r>
              <a:rPr lang="pl-PL" sz="1800" b="1" dirty="0">
                <a:solidFill>
                  <a:srgbClr val="000000"/>
                </a:solidFill>
                <a:latin typeface="Arial" panose="020B0604020202020204" pitchFamily="34" charset="0"/>
              </a:rPr>
              <a:t>pomaga szkole w rozwiązywaniu problemów</a:t>
            </a:r>
            <a:r>
              <a:rPr lang="pl-PL" sz="1800" dirty="0">
                <a:solidFill>
                  <a:srgbClr val="000000"/>
                </a:solidFill>
                <a:latin typeface="Arial" panose="020B0604020202020204" pitchFamily="34" charset="0"/>
              </a:rPr>
              <a:t>, a co za tym idzie nie wyręcza jej i nie narzuca rozwiązań.</a:t>
            </a:r>
          </a:p>
          <a:p>
            <a:pPr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pl-PL" sz="1800" dirty="0">
                <a:solidFill>
                  <a:srgbClr val="000000"/>
                </a:solidFill>
                <a:latin typeface="Arial" panose="020B0604020202020204" pitchFamily="34" charset="0"/>
              </a:rPr>
              <a:t>Wspomaganie </a:t>
            </a:r>
            <a:r>
              <a:rPr lang="pl-PL" sz="1800" b="1" dirty="0">
                <a:solidFill>
                  <a:srgbClr val="000000"/>
                </a:solidFill>
                <a:latin typeface="Arial" panose="020B0604020202020204" pitchFamily="34" charset="0"/>
              </a:rPr>
              <a:t>wynika z analizy indywidualnej sytuacji szkoły </a:t>
            </a:r>
            <a:r>
              <a:rPr lang="pl-PL" sz="1800" dirty="0">
                <a:solidFill>
                  <a:srgbClr val="000000"/>
                </a:solidFill>
                <a:latin typeface="Arial" panose="020B0604020202020204" pitchFamily="34" charset="0"/>
              </a:rPr>
              <a:t>i odpowiada na jej specyficzne potrzeby</a:t>
            </a:r>
            <a:r>
              <a:rPr lang="pl-PL" sz="1800" dirty="0" smtClean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pl-PL" sz="1800" b="1" dirty="0">
                <a:solidFill>
                  <a:srgbClr val="000000"/>
                </a:solidFill>
                <a:latin typeface="Arial" panose="020B0604020202020204" pitchFamily="34" charset="0"/>
              </a:rPr>
              <a:t>Wspomaganie jest procesem</a:t>
            </a:r>
            <a:r>
              <a:rPr lang="pl-PL" sz="1800" dirty="0">
                <a:solidFill>
                  <a:srgbClr val="000000"/>
                </a:solidFill>
                <a:latin typeface="Arial" panose="020B0604020202020204" pitchFamily="34" charset="0"/>
              </a:rPr>
              <a:t>, czyli odchodzi od pojedynczych form doskonalenia, na rzecz długofalowych form pomocy szkole lub placówce</a:t>
            </a:r>
          </a:p>
        </p:txBody>
      </p:sp>
      <p:cxnSp>
        <p:nvCxnSpPr>
          <p:cNvPr id="4" name="Łącznik prosty 3"/>
          <p:cNvCxnSpPr/>
          <p:nvPr/>
        </p:nvCxnSpPr>
        <p:spPr>
          <a:xfrm>
            <a:off x="488633" y="1095852"/>
            <a:ext cx="7906703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79683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Symbol zastępczy zawartości 2"/>
          <p:cNvSpPr>
            <a:spLocks noGrp="1"/>
          </p:cNvSpPr>
          <p:nvPr>
            <p:ph idx="1"/>
          </p:nvPr>
        </p:nvSpPr>
        <p:spPr>
          <a:xfrm>
            <a:off x="395765" y="1208723"/>
            <a:ext cx="8568213" cy="4319112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50000"/>
              </a:lnSpc>
              <a:buNone/>
              <a:defRPr/>
            </a:pPr>
            <a:r>
              <a:rPr lang="pl-PL" alt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Wspomaganie przedszkoli, szkół i placówek jest organizowane i prowadzone </a:t>
            </a:r>
            <a:r>
              <a:rPr lang="pl-PL" altLang="pl-PL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l-PL" altLang="pl-PL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altLang="pl-PL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lang="pl-PL" alt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uwzględnieniem</a:t>
            </a:r>
            <a:r>
              <a:rPr lang="pl-PL" altLang="pl-PL" sz="16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cs-CZ" alt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buNone/>
              <a:defRPr/>
            </a:pPr>
            <a:r>
              <a:rPr lang="pl-PL" altLang="pl-PL" sz="1600" dirty="0">
                <a:latin typeface="Arial" panose="020B0604020202020204" pitchFamily="34" charset="0"/>
                <a:cs typeface="Arial" panose="020B0604020202020204" pitchFamily="34" charset="0"/>
              </a:rPr>
              <a:t>1) </a:t>
            </a:r>
            <a:r>
              <a:rPr lang="pl-PL" altLang="pl-PL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kierunków polityki oświatowej państwa </a:t>
            </a:r>
            <a:r>
              <a:rPr lang="pl-PL" altLang="pl-PL" sz="1600" dirty="0">
                <a:latin typeface="Arial" panose="020B0604020202020204" pitchFamily="34" charset="0"/>
                <a:cs typeface="Arial" panose="020B0604020202020204" pitchFamily="34" charset="0"/>
              </a:rPr>
              <a:t>oraz zmian wprowadzanych w systemie oświaty (…)</a:t>
            </a:r>
            <a:endParaRPr lang="cs-CZ" alt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buNone/>
              <a:defRPr/>
            </a:pPr>
            <a:r>
              <a:rPr lang="pl-PL" altLang="pl-PL" sz="1600" dirty="0">
                <a:latin typeface="Arial" panose="020B0604020202020204" pitchFamily="34" charset="0"/>
                <a:cs typeface="Arial" panose="020B0604020202020204" pitchFamily="34" charset="0"/>
              </a:rPr>
              <a:t>2) </a:t>
            </a:r>
            <a:r>
              <a:rPr lang="pl-PL" altLang="pl-PL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wymagań stawianych szkołom</a:t>
            </a:r>
            <a:r>
              <a:rPr lang="pl-PL" altLang="pl-PL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altLang="pl-PL" sz="1600" dirty="0">
                <a:latin typeface="Arial" panose="020B0604020202020204" pitchFamily="34" charset="0"/>
                <a:cs typeface="Arial" panose="020B0604020202020204" pitchFamily="34" charset="0"/>
              </a:rPr>
              <a:t>i placówkom, których spełnianie jest badane przez organy sprawujące nadzór pedagogiczny </a:t>
            </a:r>
            <a:r>
              <a:rPr lang="pl-PL" altLang="pl-PL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procesie ewaluacji zewnętrznej</a:t>
            </a:r>
            <a:r>
              <a:rPr lang="pl-PL" alt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pl-PL" altLang="pl-PL" sz="1600" dirty="0">
                <a:latin typeface="Arial" panose="020B0604020202020204" pitchFamily="34" charset="0"/>
                <a:cs typeface="Arial" panose="020B0604020202020204" pitchFamily="34" charset="0"/>
              </a:rPr>
              <a:t> zgodnie z przepisami w sprawie nadzoru pedagogicznego;</a:t>
            </a:r>
            <a:endParaRPr lang="cs-CZ" alt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buNone/>
              <a:defRPr/>
            </a:pPr>
            <a:r>
              <a:rPr lang="pl-PL" altLang="pl-PL" sz="1600" dirty="0">
                <a:latin typeface="Arial" panose="020B0604020202020204" pitchFamily="34" charset="0"/>
                <a:cs typeface="Arial" panose="020B0604020202020204" pitchFamily="34" charset="0"/>
              </a:rPr>
              <a:t>3) realizacji podstaw programowych;</a:t>
            </a:r>
            <a:endParaRPr lang="cs-CZ" alt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buNone/>
              <a:defRPr/>
            </a:pPr>
            <a:r>
              <a:rPr lang="pl-PL" altLang="pl-PL" sz="1600" dirty="0">
                <a:latin typeface="Arial" panose="020B0604020202020204" pitchFamily="34" charset="0"/>
                <a:cs typeface="Arial" panose="020B0604020202020204" pitchFamily="34" charset="0"/>
              </a:rPr>
              <a:t>4) wyników i wniosków z nadzoru pedagogicznego;</a:t>
            </a:r>
            <a:endParaRPr lang="cs-CZ" alt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buNone/>
              <a:defRPr/>
            </a:pPr>
            <a:r>
              <a:rPr lang="pl-PL" altLang="pl-PL" sz="1600" dirty="0">
                <a:latin typeface="Arial" panose="020B0604020202020204" pitchFamily="34" charset="0"/>
                <a:cs typeface="Arial" panose="020B0604020202020204" pitchFamily="34" charset="0"/>
              </a:rPr>
              <a:t>5) wyników sprawdzianu i egzaminów, o których mowa w art. 9 ust. 1 ustawy z dnia 7 września 1991 r. o systemie oświaty; </a:t>
            </a:r>
            <a:endParaRPr lang="cs-CZ" alt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buNone/>
              <a:defRPr/>
            </a:pPr>
            <a:r>
              <a:rPr lang="pl-PL" altLang="pl-PL" sz="1600" dirty="0">
                <a:latin typeface="Arial" panose="020B0604020202020204" pitchFamily="34" charset="0"/>
                <a:cs typeface="Arial" panose="020B0604020202020204" pitchFamily="34" charset="0"/>
              </a:rPr>
              <a:t>6) innych potrzeb wskazanych przez szkoły i placówki.</a:t>
            </a:r>
            <a:endParaRPr lang="cs-CZ" alt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pl-PL" altLang="pl-PL" dirty="0" smtClean="0"/>
          </a:p>
        </p:txBody>
      </p:sp>
      <p:sp>
        <p:nvSpPr>
          <p:cNvPr id="5" name="Tytuł 1"/>
          <p:cNvSpPr>
            <a:spLocks noGrp="1"/>
          </p:cNvSpPr>
          <p:nvPr>
            <p:ph type="title"/>
          </p:nvPr>
        </p:nvSpPr>
        <p:spPr>
          <a:xfrm>
            <a:off x="457200" y="74295"/>
            <a:ext cx="7989570" cy="1210152"/>
          </a:xfrm>
        </p:spPr>
        <p:txBody>
          <a:bodyPr/>
          <a:lstStyle/>
          <a:p>
            <a:pPr algn="l">
              <a:lnSpc>
                <a:spcPct val="80000"/>
              </a:lnSpc>
              <a:spcBef>
                <a:spcPct val="20000"/>
              </a:spcBef>
              <a:tabLst>
                <a:tab pos="0" algn="l"/>
                <a:tab pos="402908" algn="l"/>
                <a:tab pos="807244" algn="l"/>
                <a:tab pos="1211580" algn="l"/>
                <a:tab pos="1615917" algn="l"/>
                <a:tab pos="2020253" algn="l"/>
                <a:tab pos="2424589" algn="l"/>
                <a:tab pos="2828925" algn="l"/>
                <a:tab pos="3233262" algn="l"/>
                <a:tab pos="3637598" algn="l"/>
                <a:tab pos="4041934" algn="l"/>
                <a:tab pos="4446270" algn="l"/>
                <a:tab pos="4850607" algn="l"/>
                <a:tab pos="5254943" algn="l"/>
                <a:tab pos="5659279" algn="l"/>
                <a:tab pos="6063615" algn="l"/>
                <a:tab pos="6467952" algn="l"/>
                <a:tab pos="6872288" algn="l"/>
                <a:tab pos="7276624" algn="l"/>
                <a:tab pos="7680960" algn="l"/>
                <a:tab pos="8085297" algn="l"/>
              </a:tabLst>
              <a:defRPr/>
            </a:pPr>
            <a:r>
              <a:rPr lang="pl-PL" altLang="pl-PL" sz="2900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Zgodnie z zapisami w rozporządzeniach:</a:t>
            </a:r>
          </a:p>
        </p:txBody>
      </p:sp>
      <p:cxnSp>
        <p:nvCxnSpPr>
          <p:cNvPr id="6" name="Łącznik prosty 5"/>
          <p:cNvCxnSpPr/>
          <p:nvPr/>
        </p:nvCxnSpPr>
        <p:spPr>
          <a:xfrm>
            <a:off x="395764" y="1095852"/>
            <a:ext cx="7906703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04279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ytuł 1"/>
          <p:cNvSpPr>
            <a:spLocks noGrp="1"/>
          </p:cNvSpPr>
          <p:nvPr>
            <p:ph type="title"/>
          </p:nvPr>
        </p:nvSpPr>
        <p:spPr>
          <a:xfrm>
            <a:off x="685800" y="188595"/>
            <a:ext cx="8033862" cy="842963"/>
          </a:xfrm>
        </p:spPr>
        <p:txBody>
          <a:bodyPr>
            <a:noAutofit/>
          </a:bodyPr>
          <a:lstStyle/>
          <a:p>
            <a:pPr algn="l"/>
            <a:r>
              <a:rPr lang="pl-PL" sz="2880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Warunki, które powinien spełniać nowy system doskonalenia nauczycieli</a:t>
            </a:r>
          </a:p>
        </p:txBody>
      </p:sp>
      <p:sp>
        <p:nvSpPr>
          <p:cNvPr id="16387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pl-PL" altLang="pl-PL" sz="1800" b="1" dirty="0">
                <a:solidFill>
                  <a:srgbClr val="000000"/>
                </a:solidFill>
                <a:latin typeface="Arial" panose="020B0604020202020204" pitchFamily="34" charset="0"/>
              </a:rPr>
              <a:t>Być blisko szkoły/placówki</a:t>
            </a:r>
            <a:r>
              <a:rPr lang="pl-PL" altLang="pl-PL" sz="1800" dirty="0">
                <a:solidFill>
                  <a:srgbClr val="000000"/>
                </a:solidFill>
                <a:latin typeface="Arial" panose="020B0604020202020204" pitchFamily="34" charset="0"/>
              </a:rPr>
              <a:t>, a więc funkcjonować w jej możliwie najbliższym </a:t>
            </a:r>
            <a:r>
              <a:rPr lang="pl-PL" altLang="pl-PL" sz="1800" dirty="0" smtClean="0">
                <a:solidFill>
                  <a:srgbClr val="000000"/>
                </a:solidFill>
                <a:latin typeface="Arial" panose="020B0604020202020204" pitchFamily="34" charset="0"/>
              </a:rPr>
              <a:t>otoczeniu;</a:t>
            </a:r>
            <a:endParaRPr lang="pl-PL" altLang="pl-PL" sz="1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pl-PL" altLang="pl-PL" sz="1800" dirty="0">
                <a:solidFill>
                  <a:srgbClr val="000000"/>
                </a:solidFill>
                <a:latin typeface="Arial" panose="020B0604020202020204" pitchFamily="34" charset="0"/>
              </a:rPr>
              <a:t>Pracować na potrzeby szkoły/placówki, czyli </a:t>
            </a:r>
            <a:r>
              <a:rPr lang="pl-PL" altLang="pl-PL" sz="1800" b="1" dirty="0">
                <a:solidFill>
                  <a:srgbClr val="000000"/>
                </a:solidFill>
                <a:latin typeface="Arial" panose="020B0604020202020204" pitchFamily="34" charset="0"/>
              </a:rPr>
              <a:t>dopasować ofertę i przebieg procesu doskonalenia do aktualnych potrzeb konkretnej szkoły</a:t>
            </a:r>
            <a:r>
              <a:rPr lang="pl-PL" altLang="pl-PL" sz="1800" dirty="0">
                <a:solidFill>
                  <a:srgbClr val="000000"/>
                </a:solidFill>
                <a:latin typeface="Arial" panose="020B0604020202020204" pitchFamily="34" charset="0"/>
              </a:rPr>
              <a:t>; towarzyszyć szkole w całym procesie doskonalenia, od diagnozy potrzeb </a:t>
            </a:r>
            <a:r>
              <a:rPr lang="pl-PL" altLang="pl-PL" sz="1800" dirty="0" smtClean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pl-PL" altLang="pl-PL" sz="1800" dirty="0" smtClean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pl-PL" altLang="pl-PL" sz="1800" dirty="0" smtClean="0">
                <a:solidFill>
                  <a:srgbClr val="000000"/>
                </a:solidFill>
                <a:latin typeface="Arial" panose="020B0604020202020204" pitchFamily="34" charset="0"/>
              </a:rPr>
              <a:t>po </a:t>
            </a:r>
            <a:r>
              <a:rPr lang="pl-PL" altLang="pl-PL" sz="1800" dirty="0">
                <a:solidFill>
                  <a:srgbClr val="000000"/>
                </a:solidFill>
                <a:latin typeface="Arial" panose="020B0604020202020204" pitchFamily="34" charset="0"/>
              </a:rPr>
              <a:t>monitorowanie efektów wprowadzanych </a:t>
            </a:r>
            <a:r>
              <a:rPr lang="pl-PL" altLang="pl-PL" sz="1800" dirty="0" smtClean="0">
                <a:solidFill>
                  <a:srgbClr val="000000"/>
                </a:solidFill>
                <a:latin typeface="Arial" panose="020B0604020202020204" pitchFamily="34" charset="0"/>
              </a:rPr>
              <a:t>zmian;</a:t>
            </a:r>
            <a:endParaRPr lang="pl-PL" altLang="pl-PL" sz="1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pl-PL" altLang="pl-PL" sz="1800" b="1" dirty="0">
                <a:solidFill>
                  <a:srgbClr val="000000"/>
                </a:solidFill>
                <a:latin typeface="Arial" panose="020B0604020202020204" pitchFamily="34" charset="0"/>
              </a:rPr>
              <a:t>Wykorzystywać potencjał różnych instytucji</a:t>
            </a:r>
            <a:r>
              <a:rPr lang="pl-PL" altLang="pl-PL" sz="1800" dirty="0">
                <a:solidFill>
                  <a:srgbClr val="000000"/>
                </a:solidFill>
                <a:latin typeface="Arial" panose="020B0604020202020204" pitchFamily="34" charset="0"/>
              </a:rPr>
              <a:t>, które świadczą usługi </a:t>
            </a:r>
            <a:r>
              <a:rPr lang="pl-PL" altLang="pl-PL" sz="1800" dirty="0" smtClean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pl-PL" altLang="pl-PL" sz="1800" dirty="0" smtClean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pl-PL" altLang="pl-PL" sz="1800" dirty="0" smtClean="0">
                <a:solidFill>
                  <a:srgbClr val="000000"/>
                </a:solidFill>
                <a:latin typeface="Arial" panose="020B0604020202020204" pitchFamily="34" charset="0"/>
              </a:rPr>
              <a:t>na </a:t>
            </a:r>
            <a:r>
              <a:rPr lang="pl-PL" altLang="pl-PL" sz="1800" dirty="0">
                <a:solidFill>
                  <a:srgbClr val="000000"/>
                </a:solidFill>
                <a:latin typeface="Arial" panose="020B0604020202020204" pitchFamily="34" charset="0"/>
              </a:rPr>
              <a:t>rzecz doskonalenia nauczycieli.</a:t>
            </a:r>
            <a:br>
              <a:rPr lang="pl-PL" altLang="pl-PL" sz="180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pl-PL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4" name="Łącznik prosty 3"/>
          <p:cNvCxnSpPr/>
          <p:nvPr/>
        </p:nvCxnSpPr>
        <p:spPr>
          <a:xfrm>
            <a:off x="488633" y="1095852"/>
            <a:ext cx="7906703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95639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ytuł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pl-PL" sz="4000" b="1" smtClean="0">
                <a:solidFill>
                  <a:schemeClr val="hlink"/>
                </a:solidFill>
                <a:ea typeface="MS PGothic" pitchFamily="34" charset="-128"/>
              </a:rPr>
              <a:t>Na czym polega </a:t>
            </a:r>
            <a:r>
              <a:rPr lang="pl-PL" sz="4000" b="1" smtClean="0">
                <a:solidFill>
                  <a:schemeClr val="hlink"/>
                </a:solidFill>
              </a:rPr>
              <a:t>zmiana</a:t>
            </a:r>
            <a:r>
              <a:rPr lang="pl-PL" sz="4000" b="1" smtClean="0">
                <a:solidFill>
                  <a:schemeClr val="hlink"/>
                </a:solidFill>
                <a:ea typeface="MS PGothic" pitchFamily="34" charset="-128"/>
              </a:rPr>
              <a:t> </a:t>
            </a:r>
            <a:br>
              <a:rPr lang="pl-PL" sz="4000" b="1" smtClean="0">
                <a:solidFill>
                  <a:schemeClr val="hlink"/>
                </a:solidFill>
                <a:ea typeface="MS PGothic" pitchFamily="34" charset="-128"/>
              </a:rPr>
            </a:br>
            <a:r>
              <a:rPr lang="pl-PL" sz="4000" b="1" smtClean="0">
                <a:solidFill>
                  <a:schemeClr val="hlink"/>
                </a:solidFill>
                <a:ea typeface="MS PGothic" pitchFamily="34" charset="-128"/>
              </a:rPr>
              <a:t>w modelu wspomagania szkół?</a:t>
            </a:r>
          </a:p>
        </p:txBody>
      </p:sp>
      <p:sp>
        <p:nvSpPr>
          <p:cNvPr id="4" name="Notched Right Arrow 3"/>
          <p:cNvSpPr/>
          <p:nvPr/>
        </p:nvSpPr>
        <p:spPr>
          <a:xfrm>
            <a:off x="3048000" y="2438400"/>
            <a:ext cx="2895600" cy="1828800"/>
          </a:xfrm>
          <a:prstGeom prst="notchedRightArrow">
            <a:avLst/>
          </a:prstGeom>
          <a:scene3d>
            <a:camera prst="perspectiveRelaxed" fov="2700000">
              <a:rot lat="19487999" lon="0" rev="0"/>
            </a:camera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/>
          </a:p>
        </p:txBody>
      </p:sp>
      <p:sp>
        <p:nvSpPr>
          <p:cNvPr id="9220" name="TextBox 4"/>
          <p:cNvSpPr txBox="1">
            <a:spLocks noChangeArrowheads="1"/>
          </p:cNvSpPr>
          <p:nvPr/>
        </p:nvSpPr>
        <p:spPr bwMode="auto">
          <a:xfrm>
            <a:off x="228600" y="2590800"/>
            <a:ext cx="2663825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pl-PL" dirty="0">
                <a:latin typeface="+mn-lt"/>
              </a:rPr>
              <a:t>Wspomaganie </a:t>
            </a:r>
            <a:r>
              <a:rPr lang="pl-PL" b="1" dirty="0">
                <a:solidFill>
                  <a:srgbClr val="4C89C4"/>
                </a:solidFill>
                <a:latin typeface="+mn-lt"/>
              </a:rPr>
              <a:t>ROZWOJU ZAWODOWEGO PRACOWNIKÓW OŚWIATY </a:t>
            </a:r>
            <a:r>
              <a:rPr lang="pl-PL" dirty="0">
                <a:latin typeface="+mn-lt"/>
              </a:rPr>
              <a:t>(szkolenia, warsztaty,  doradztwo) – </a:t>
            </a:r>
            <a:r>
              <a:rPr lang="pl-PL" dirty="0">
                <a:solidFill>
                  <a:srgbClr val="44C844"/>
                </a:solidFill>
                <a:latin typeface="+mn-lt"/>
              </a:rPr>
              <a:t>indywidualnie</a:t>
            </a:r>
            <a:r>
              <a:rPr lang="pl-PL" dirty="0">
                <a:latin typeface="+mn-lt"/>
              </a:rPr>
              <a:t> </a:t>
            </a:r>
            <a:br>
              <a:rPr lang="pl-PL" dirty="0">
                <a:latin typeface="+mn-lt"/>
              </a:rPr>
            </a:br>
            <a:r>
              <a:rPr lang="pl-PL" dirty="0">
                <a:latin typeface="+mn-lt"/>
              </a:rPr>
              <a:t>i zespołowo</a:t>
            </a:r>
          </a:p>
        </p:txBody>
      </p:sp>
      <p:sp>
        <p:nvSpPr>
          <p:cNvPr id="9221" name="TextBox 5"/>
          <p:cNvSpPr txBox="1">
            <a:spLocks noChangeArrowheads="1"/>
          </p:cNvSpPr>
          <p:nvPr/>
        </p:nvSpPr>
        <p:spPr bwMode="auto">
          <a:xfrm>
            <a:off x="6248400" y="2590800"/>
            <a:ext cx="26670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pl-PL" dirty="0">
                <a:latin typeface="+mn-lt"/>
              </a:rPr>
              <a:t>Wspomaganie </a:t>
            </a:r>
            <a:r>
              <a:rPr lang="pl-PL" b="1" dirty="0">
                <a:solidFill>
                  <a:srgbClr val="4C89C4"/>
                </a:solidFill>
                <a:latin typeface="+mn-lt"/>
              </a:rPr>
              <a:t>KOMPLEKSOWEGO ROZWOJU SZKOŁY </a:t>
            </a:r>
            <a:r>
              <a:rPr lang="pl-PL" dirty="0">
                <a:latin typeface="+mn-lt"/>
              </a:rPr>
              <a:t>(działania mające na celu wprowadzenie trwałych zmian jakościowych </a:t>
            </a:r>
            <a:br>
              <a:rPr lang="pl-PL" dirty="0">
                <a:latin typeface="+mn-lt"/>
              </a:rPr>
            </a:br>
            <a:r>
              <a:rPr lang="pl-PL" dirty="0">
                <a:latin typeface="+mn-lt"/>
              </a:rPr>
              <a:t>w wybranych obszarach funkcjonowania szkoły)</a:t>
            </a:r>
          </a:p>
        </p:txBody>
      </p:sp>
      <p:sp>
        <p:nvSpPr>
          <p:cNvPr id="7" name="Symbol zastępczy numeru slajdu 6"/>
          <p:cNvSpPr txBox="1">
            <a:spLocks noGrp="1"/>
          </p:cNvSpPr>
          <p:nvPr/>
        </p:nvSpPr>
        <p:spPr>
          <a:xfrm>
            <a:off x="7010400" y="6492875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6F576D6F-1B9E-408C-8F03-B7E7C676352B}" type="slidenum">
              <a:rPr lang="pl-PL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pl-PL" sz="120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pl-PL" sz="3600" b="1" dirty="0" smtClean="0">
                <a:solidFill>
                  <a:srgbClr val="558ED5"/>
                </a:solidFill>
              </a:rPr>
              <a:t>WSPOMAGACZ</a:t>
            </a:r>
            <a:endParaRPr lang="pl-PL" sz="3600" b="1" dirty="0" smtClean="0">
              <a:solidFill>
                <a:srgbClr val="558ED5"/>
              </a:solidFill>
            </a:endParaRPr>
          </a:p>
        </p:txBody>
      </p:sp>
      <p:sp>
        <p:nvSpPr>
          <p:cNvPr id="20483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8229600" cy="4205288"/>
          </a:xfrm>
        </p:spPr>
        <p:txBody>
          <a:bodyPr/>
          <a:lstStyle/>
          <a:p>
            <a:pPr marL="0" indent="0">
              <a:lnSpc>
                <a:spcPct val="70000"/>
              </a:lnSpc>
              <a:buFont typeface="Arial" pitchFamily="34" charset="0"/>
              <a:buNone/>
            </a:pPr>
            <a:r>
              <a:rPr lang="pl-PL" sz="2600" b="1" dirty="0" smtClean="0">
                <a:solidFill>
                  <a:srgbClr val="558ED5"/>
                </a:solidFill>
              </a:rPr>
              <a:t>Osoba spoza szkoły</a:t>
            </a:r>
            <a:r>
              <a:rPr lang="pl-PL" sz="2600" dirty="0" smtClean="0">
                <a:solidFill>
                  <a:srgbClr val="558ED5"/>
                </a:solidFill>
              </a:rPr>
              <a:t> </a:t>
            </a:r>
            <a:r>
              <a:rPr lang="pl-PL" sz="2600" dirty="0" smtClean="0"/>
              <a:t>odpowiedzialna za prowadzenie procesu (rocznego planu wspomagania) w szkole; </a:t>
            </a:r>
          </a:p>
          <a:p>
            <a:pPr marL="0" indent="0" algn="just">
              <a:lnSpc>
                <a:spcPct val="70000"/>
              </a:lnSpc>
              <a:spcAft>
                <a:spcPts val="600"/>
              </a:spcAft>
              <a:buFont typeface="Arial" pitchFamily="34" charset="0"/>
              <a:buNone/>
            </a:pPr>
            <a:endParaRPr lang="pl-PL" sz="1900" dirty="0" smtClean="0"/>
          </a:p>
          <a:p>
            <a:pPr marL="0" indent="0" algn="just">
              <a:lnSpc>
                <a:spcPct val="70000"/>
              </a:lnSpc>
              <a:spcAft>
                <a:spcPts val="600"/>
              </a:spcAft>
              <a:buFont typeface="Arial" pitchFamily="34" charset="0"/>
              <a:buNone/>
            </a:pPr>
            <a:r>
              <a:rPr lang="pl-PL" sz="2600" dirty="0" smtClean="0"/>
              <a:t>Najważniejsze zadania to:</a:t>
            </a:r>
          </a:p>
          <a:p>
            <a:pPr marL="0" indent="0" algn="just">
              <a:lnSpc>
                <a:spcPct val="70000"/>
              </a:lnSpc>
              <a:spcAft>
                <a:spcPts val="600"/>
              </a:spcAft>
              <a:buFontTx/>
              <a:buChar char="•"/>
            </a:pPr>
            <a:r>
              <a:rPr lang="pl-PL" sz="2600" b="1" dirty="0" smtClean="0">
                <a:solidFill>
                  <a:srgbClr val="558ED5"/>
                </a:solidFill>
              </a:rPr>
              <a:t>wsparcie</a:t>
            </a:r>
            <a:r>
              <a:rPr lang="pl-PL" sz="2600" b="1" dirty="0" smtClean="0"/>
              <a:t> </a:t>
            </a:r>
            <a:r>
              <a:rPr lang="pl-PL" sz="2600" dirty="0" smtClean="0"/>
              <a:t>dyrektora i nauczycieli w pogłębieniu diagnozy potrzeb i określeniu priorytetowego obszaru rozwoju szkoły,</a:t>
            </a:r>
          </a:p>
          <a:p>
            <a:pPr marL="0" indent="0" algn="just">
              <a:lnSpc>
                <a:spcPct val="70000"/>
              </a:lnSpc>
              <a:spcAft>
                <a:spcPts val="600"/>
              </a:spcAft>
              <a:buFontTx/>
              <a:buChar char="•"/>
            </a:pPr>
            <a:r>
              <a:rPr lang="pl-PL" sz="2600" b="1" dirty="0" smtClean="0">
                <a:solidFill>
                  <a:srgbClr val="558ED5"/>
                </a:solidFill>
              </a:rPr>
              <a:t>przygotowanie</a:t>
            </a:r>
            <a:r>
              <a:rPr lang="pl-PL" sz="2600" dirty="0" smtClean="0"/>
              <a:t> </a:t>
            </a:r>
            <a:r>
              <a:rPr lang="pl-PL" sz="2600" dirty="0" smtClean="0"/>
              <a:t> rocznego planu wspomagania (RPW), we współpracy z dyrektorem i nauczycielami,</a:t>
            </a:r>
            <a:endParaRPr lang="pl-PL" sz="2600" dirty="0" smtClean="0"/>
          </a:p>
          <a:p>
            <a:pPr marL="0" indent="0" algn="just">
              <a:lnSpc>
                <a:spcPct val="70000"/>
              </a:lnSpc>
              <a:spcAft>
                <a:spcPts val="600"/>
              </a:spcAft>
              <a:buFontTx/>
              <a:buChar char="•"/>
            </a:pPr>
            <a:r>
              <a:rPr lang="pl-PL" sz="2600" b="1" dirty="0" smtClean="0">
                <a:solidFill>
                  <a:srgbClr val="558ED5"/>
                </a:solidFill>
              </a:rPr>
              <a:t>utrzymywanie</a:t>
            </a:r>
            <a:r>
              <a:rPr lang="pl-PL" sz="2600" dirty="0" smtClean="0"/>
              <a:t> stałego kontaktu z dyrektorem </a:t>
            </a:r>
            <a:br>
              <a:rPr lang="pl-PL" sz="2600" dirty="0" smtClean="0"/>
            </a:br>
            <a:r>
              <a:rPr lang="pl-PL" sz="2600" dirty="0" smtClean="0"/>
              <a:t>i nauczycielami (spotkania, konsultacje indywidualne </a:t>
            </a:r>
            <a:br>
              <a:rPr lang="pl-PL" sz="2600" dirty="0" smtClean="0"/>
            </a:br>
            <a:r>
              <a:rPr lang="pl-PL" sz="2600" dirty="0" smtClean="0"/>
              <a:t>i grupowe</a:t>
            </a:r>
            <a:r>
              <a:rPr lang="pl-PL" sz="2600" dirty="0" smtClean="0"/>
              <a:t>) – wspieranie w procesie wprowadzania zmiany.</a:t>
            </a:r>
            <a:r>
              <a:rPr lang="pl-PL" sz="2200" dirty="0" smtClean="0"/>
              <a:t> </a:t>
            </a:r>
            <a:r>
              <a:rPr lang="pl-PL" sz="1100" dirty="0" smtClean="0">
                <a:latin typeface="Arial" pitchFamily="34" charset="0"/>
              </a:rPr>
              <a:t>	</a:t>
            </a: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9A632C-04BF-4D40-8CC1-15FBE4B3F602}" type="slidenum">
              <a:rPr lang="pl-PL" smtClean="0"/>
              <a:pPr>
                <a:defRPr/>
              </a:pPr>
              <a:t>20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pl-PL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Procesowe wspomaganie rozwoju szkoły </a:t>
            </a:r>
          </a:p>
        </p:txBody>
      </p:sp>
      <p:sp>
        <p:nvSpPr>
          <p:cNvPr id="21507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39888"/>
            <a:ext cx="8424863" cy="4237037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pl-PL" sz="2400" dirty="0" smtClean="0"/>
              <a:t>Najważniejsze zadania:</a:t>
            </a:r>
          </a:p>
          <a:p>
            <a:pPr>
              <a:lnSpc>
                <a:spcPct val="80000"/>
              </a:lnSpc>
              <a:spcBef>
                <a:spcPct val="0"/>
              </a:spcBef>
              <a:buFont typeface="Arial" pitchFamily="34" charset="0"/>
              <a:buNone/>
            </a:pPr>
            <a:endParaRPr lang="pl-PL" sz="1400" dirty="0" smtClean="0"/>
          </a:p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pl-PL" sz="2400" b="1" dirty="0" smtClean="0">
                <a:solidFill>
                  <a:srgbClr val="558ED5"/>
                </a:solidFill>
              </a:rPr>
              <a:t>wspólna diagnoza</a:t>
            </a:r>
            <a:r>
              <a:rPr lang="pl-PL" sz="2400" dirty="0" smtClean="0">
                <a:solidFill>
                  <a:srgbClr val="558ED5"/>
                </a:solidFill>
              </a:rPr>
              <a:t> </a:t>
            </a:r>
            <a:r>
              <a:rPr lang="pl-PL" sz="2400" dirty="0" smtClean="0"/>
              <a:t>potrzeb,</a:t>
            </a:r>
          </a:p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pl-PL" sz="2400" b="1" dirty="0" smtClean="0">
                <a:solidFill>
                  <a:srgbClr val="558ED5"/>
                </a:solidFill>
              </a:rPr>
              <a:t>wspólne zaplanowanie działań</a:t>
            </a:r>
            <a:r>
              <a:rPr lang="pl-PL" sz="2400" dirty="0" smtClean="0">
                <a:solidFill>
                  <a:srgbClr val="558ED5"/>
                </a:solidFill>
              </a:rPr>
              <a:t> </a:t>
            </a:r>
            <a:r>
              <a:rPr lang="pl-PL" sz="2400" dirty="0" smtClean="0"/>
              <a:t>służących rozwiązaniu zdiagnozowanych problemów (</a:t>
            </a:r>
            <a:r>
              <a:rPr lang="pl-PL" sz="2400" u="sng" dirty="0" smtClean="0"/>
              <a:t>roczny plan wspomagania</a:t>
            </a:r>
            <a:r>
              <a:rPr lang="pl-PL" sz="2400" dirty="0" smtClean="0"/>
              <a:t>),</a:t>
            </a:r>
          </a:p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pl-PL" sz="2400" dirty="0" smtClean="0"/>
              <a:t>wspomagacz </a:t>
            </a:r>
            <a:r>
              <a:rPr lang="pl-PL" sz="2400" dirty="0" smtClean="0"/>
              <a:t>pomaga w dobraniu i </a:t>
            </a:r>
            <a:r>
              <a:rPr lang="pl-PL" sz="2400" b="1" dirty="0" smtClean="0">
                <a:solidFill>
                  <a:srgbClr val="558ED5"/>
                </a:solidFill>
              </a:rPr>
              <a:t>zorganizowaniu</a:t>
            </a:r>
            <a:r>
              <a:rPr lang="pl-PL" sz="2400" dirty="0" smtClean="0"/>
              <a:t> najlepszej dla danej szkoły </a:t>
            </a:r>
            <a:r>
              <a:rPr lang="pl-PL" sz="2400" b="1" dirty="0" smtClean="0">
                <a:solidFill>
                  <a:srgbClr val="558ED5"/>
                </a:solidFill>
              </a:rPr>
              <a:t>formy doskonalenia</a:t>
            </a:r>
            <a:r>
              <a:rPr lang="pl-PL" sz="2400" dirty="0" smtClean="0">
                <a:solidFill>
                  <a:srgbClr val="558ED5"/>
                </a:solidFill>
              </a:rPr>
              <a:t> </a:t>
            </a:r>
            <a:r>
              <a:rPr lang="pl-PL" sz="2400" dirty="0" smtClean="0"/>
              <a:t>(np. </a:t>
            </a:r>
            <a:r>
              <a:rPr lang="pl-PL" sz="2400" dirty="0" smtClean="0"/>
              <a:t>szkolenia, warsztaty, </a:t>
            </a:r>
            <a:r>
              <a:rPr lang="pl-PL" sz="2400" dirty="0" smtClean="0"/>
              <a:t>konsultacje),</a:t>
            </a:r>
          </a:p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pl-PL" sz="2400" b="1" dirty="0" smtClean="0">
                <a:solidFill>
                  <a:srgbClr val="558ED5"/>
                </a:solidFill>
              </a:rPr>
              <a:t>zaangażowanie nauczycieli i dyrektora</a:t>
            </a:r>
            <a:r>
              <a:rPr lang="pl-PL" sz="2400" dirty="0" smtClean="0">
                <a:solidFill>
                  <a:srgbClr val="558ED5"/>
                </a:solidFill>
              </a:rPr>
              <a:t> </a:t>
            </a:r>
            <a:r>
              <a:rPr lang="pl-PL" sz="2400" dirty="0" smtClean="0"/>
              <a:t>w proces wprowadzania zmian (w formach doskonalenia oraz we wdrażaniu nowych rozwiązań),</a:t>
            </a:r>
          </a:p>
          <a:p>
            <a:pPr>
              <a:lnSpc>
                <a:spcPct val="80000"/>
              </a:lnSpc>
            </a:pPr>
            <a:endParaRPr lang="pl-PL" sz="2800" dirty="0" smtClean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85D027-3661-4E21-9057-8F8F5A386483}" type="slidenum">
              <a:rPr lang="pl-PL" smtClean="0"/>
              <a:pPr>
                <a:defRPr/>
              </a:pPr>
              <a:t>21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18891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pl-PL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Procesowe wspomaganie rozwoju szkoły</a:t>
            </a:r>
          </a:p>
        </p:txBody>
      </p:sp>
      <p:sp>
        <p:nvSpPr>
          <p:cNvPr id="22531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1700213"/>
            <a:ext cx="8229600" cy="4176712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pl-PL" sz="2400" smtClean="0"/>
              <a:t>Najważniejsze zadania c.d.:</a:t>
            </a:r>
          </a:p>
          <a:p>
            <a:pPr>
              <a:lnSpc>
                <a:spcPct val="80000"/>
              </a:lnSpc>
              <a:spcBef>
                <a:spcPct val="0"/>
              </a:spcBef>
              <a:buFont typeface="Arial" pitchFamily="34" charset="0"/>
              <a:buNone/>
            </a:pPr>
            <a:endParaRPr lang="pl-PL" sz="2400" smtClean="0"/>
          </a:p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pl-PL" sz="2400" b="1" smtClean="0">
                <a:solidFill>
                  <a:srgbClr val="558ED5"/>
                </a:solidFill>
              </a:rPr>
              <a:t>udostępnianie przez animatora </a:t>
            </a:r>
            <a:r>
              <a:rPr lang="pl-PL" sz="2400" smtClean="0"/>
              <a:t>niezbędnych materiałów i narzędzi merytorycznych,</a:t>
            </a:r>
          </a:p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pl-PL" sz="2400" b="1" smtClean="0">
                <a:solidFill>
                  <a:srgbClr val="558ED5"/>
                </a:solidFill>
              </a:rPr>
              <a:t>wspieranie przez animatora nauczycieli</a:t>
            </a:r>
            <a:r>
              <a:rPr lang="pl-PL" sz="2400" smtClean="0">
                <a:solidFill>
                  <a:srgbClr val="558ED5"/>
                </a:solidFill>
              </a:rPr>
              <a:t> </a:t>
            </a:r>
            <a:r>
              <a:rPr lang="pl-PL" sz="2400" smtClean="0"/>
              <a:t>we wdrażaniu</a:t>
            </a:r>
            <a:r>
              <a:rPr lang="pl-PL" sz="2400" b="1" smtClean="0"/>
              <a:t> </a:t>
            </a:r>
            <a:r>
              <a:rPr lang="pl-PL" sz="2400" smtClean="0"/>
              <a:t>nowych rozwiązań do codziennej praktyki, </a:t>
            </a:r>
          </a:p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pl-PL" sz="2400" smtClean="0"/>
              <a:t>włączenie </a:t>
            </a:r>
            <a:r>
              <a:rPr lang="pl-PL" sz="2400" b="1" smtClean="0">
                <a:solidFill>
                  <a:schemeClr val="hlink"/>
                </a:solidFill>
              </a:rPr>
              <a:t>ewaluacji efektów</a:t>
            </a:r>
            <a:r>
              <a:rPr lang="pl-PL" sz="2400" smtClean="0"/>
              <a:t> procesu do </a:t>
            </a:r>
            <a:r>
              <a:rPr lang="pl-PL" sz="2400" b="1" smtClean="0">
                <a:solidFill>
                  <a:schemeClr val="hlink"/>
                </a:solidFill>
              </a:rPr>
              <a:t>ewaluacji wewnętrznej</a:t>
            </a:r>
            <a:r>
              <a:rPr lang="pl-PL" sz="2400" smtClean="0"/>
              <a:t> szkoły, </a:t>
            </a:r>
          </a:p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pl-PL" sz="2400" b="1" smtClean="0">
                <a:solidFill>
                  <a:srgbClr val="558ED5"/>
                </a:solidFill>
              </a:rPr>
              <a:t>wspólne</a:t>
            </a:r>
            <a:r>
              <a:rPr lang="pl-PL" sz="2400" smtClean="0">
                <a:solidFill>
                  <a:srgbClr val="558ED5"/>
                </a:solidFill>
              </a:rPr>
              <a:t> </a:t>
            </a:r>
            <a:r>
              <a:rPr lang="pl-PL" sz="2400" b="1" smtClean="0">
                <a:solidFill>
                  <a:srgbClr val="558ED5"/>
                </a:solidFill>
              </a:rPr>
              <a:t>opracowanie rekomendacji.</a:t>
            </a:r>
            <a:endParaRPr lang="pl-PL" sz="2400" smtClean="0">
              <a:solidFill>
                <a:srgbClr val="558ED5"/>
              </a:solidFill>
            </a:endParaRP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6B3C63-277A-4D6E-B823-7696B6B0DDBF}" type="slidenum">
              <a:rPr lang="pl-PL" smtClean="0"/>
              <a:pPr>
                <a:defRPr/>
              </a:pPr>
              <a:t>22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188913"/>
            <a:ext cx="8229600" cy="777875"/>
          </a:xfrm>
        </p:spPr>
        <p:txBody>
          <a:bodyPr/>
          <a:lstStyle/>
          <a:p>
            <a:pPr>
              <a:defRPr/>
            </a:pPr>
            <a:r>
              <a:rPr lang="pl-PL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Procesowe wspomaganie wybranego aspektu pracy szkoły</a:t>
            </a:r>
          </a:p>
        </p:txBody>
      </p:sp>
      <p:sp>
        <p:nvSpPr>
          <p:cNvPr id="23555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196975"/>
            <a:ext cx="8229600" cy="5073650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pl-PL" smtClean="0">
                <a:latin typeface="Arial" pitchFamily="34" charset="0"/>
              </a:rPr>
              <a:t> </a:t>
            </a:r>
          </a:p>
          <a:p>
            <a:pPr>
              <a:buFont typeface="Arial" pitchFamily="34" charset="0"/>
              <a:buNone/>
            </a:pPr>
            <a:endParaRPr lang="pl-PL" smtClean="0">
              <a:latin typeface="Arial" pitchFamily="34" charset="0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611188" y="1412875"/>
            <a:ext cx="3529012" cy="71755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l-PL" b="1"/>
              <a:t>DIAGNOZA</a:t>
            </a: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611188" y="2244725"/>
            <a:ext cx="3529012" cy="719138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l-PL" b="1"/>
              <a:t>PLANOWANIE ZMIAN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611188" y="3179763"/>
            <a:ext cx="3529012" cy="792162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l-PL" b="1"/>
              <a:t>WDRAŻANIE ZMIAN</a:t>
            </a:r>
            <a:r>
              <a:rPr lang="pl-PL" b="1">
                <a:sym typeface="Wingdings" pitchFamily="2" charset="2"/>
              </a:rPr>
              <a:t></a:t>
            </a:r>
            <a:br>
              <a:rPr lang="pl-PL" b="1">
                <a:sym typeface="Wingdings" pitchFamily="2" charset="2"/>
              </a:rPr>
            </a:br>
            <a:r>
              <a:rPr lang="pl-PL" b="1">
                <a:sym typeface="Wingdings" pitchFamily="2" charset="2"/>
              </a:rPr>
              <a:t>DOSTARCZANIE NARZĘDZI</a:t>
            </a:r>
            <a:endParaRPr lang="pl-PL" b="1"/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611188" y="4187825"/>
            <a:ext cx="3529012" cy="6477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l-PL" b="1"/>
              <a:t>OCENA EFEKTÓW</a:t>
            </a: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5580063" y="1379538"/>
            <a:ext cx="2592387" cy="4394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l-PL" b="1"/>
              <a:t>SZKOŁA</a:t>
            </a: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611188" y="4979988"/>
            <a:ext cx="3529012" cy="720725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l-PL" b="1"/>
              <a:t>WNIOSKI</a:t>
            </a:r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>
            <a:off x="4140200" y="1668463"/>
            <a:ext cx="1439863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 type="stealth" w="med" len="med"/>
            <a:tailEnd type="stealth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23563" name="Line 11"/>
          <p:cNvSpPr>
            <a:spLocks noChangeShapeType="1"/>
          </p:cNvSpPr>
          <p:nvPr/>
        </p:nvSpPr>
        <p:spPr bwMode="auto">
          <a:xfrm>
            <a:off x="4140200" y="2603500"/>
            <a:ext cx="1439863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 type="stealth" w="med" len="med"/>
            <a:tailEnd type="stealth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4140200" y="3540125"/>
            <a:ext cx="1439863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 type="stealth" w="med" len="med"/>
            <a:tailEnd type="stealth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23565" name="Line 13"/>
          <p:cNvSpPr>
            <a:spLocks noChangeShapeType="1"/>
          </p:cNvSpPr>
          <p:nvPr/>
        </p:nvSpPr>
        <p:spPr bwMode="auto">
          <a:xfrm>
            <a:off x="4140200" y="4403725"/>
            <a:ext cx="1439863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 type="stealth" w="med" len="med"/>
            <a:tailEnd type="stealth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4140200" y="5195888"/>
            <a:ext cx="1439863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 type="stealth" w="med" len="med"/>
            <a:tailEnd type="stealth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16" name="Symbol zastępczy numeru slajd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D803CC-7BBA-4086-B83A-9C3605CB0D21}" type="slidenum">
              <a:rPr lang="pl-PL" smtClean="0"/>
              <a:pPr>
                <a:defRPr/>
              </a:pPr>
              <a:t>23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ytuł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pl-PL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Roczny plan wspomagania </a:t>
            </a:r>
            <a:r>
              <a:rPr lang="pl-PL" sz="4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(RPW) </a:t>
            </a:r>
          </a:p>
        </p:txBody>
      </p:sp>
      <p:sp>
        <p:nvSpPr>
          <p:cNvPr id="31747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4525962"/>
          </a:xfrm>
        </p:spPr>
        <p:txBody>
          <a:bodyPr/>
          <a:lstStyle/>
          <a:p>
            <a:pPr marL="609600" indent="-609600" algn="just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pl-PL" sz="2000" dirty="0" smtClean="0"/>
              <a:t>RPW jest to plan zbudowany na bazie jednej z ofert doskonalenia realizowany w konkretnej szkole.</a:t>
            </a:r>
          </a:p>
          <a:p>
            <a:pPr marL="609600" indent="-609600" algn="just" eaLnBrk="1" hangingPunct="1">
              <a:lnSpc>
                <a:spcPct val="80000"/>
              </a:lnSpc>
              <a:buFont typeface="Arial" pitchFamily="34" charset="0"/>
              <a:buNone/>
            </a:pPr>
            <a:endParaRPr lang="pl-PL" sz="2000" dirty="0" smtClean="0"/>
          </a:p>
          <a:p>
            <a:pPr marL="609600" indent="-609600">
              <a:buFont typeface="Arial" pitchFamily="34" charset="0"/>
              <a:buNone/>
            </a:pPr>
            <a:r>
              <a:rPr lang="pl-PL" sz="2000" dirty="0" smtClean="0"/>
              <a:t>Roczny plan wspomagania zawiera w szczególności:</a:t>
            </a:r>
          </a:p>
          <a:p>
            <a:pPr marL="609600" indent="-609600"/>
            <a:r>
              <a:rPr lang="pl-PL" sz="2000" dirty="0" smtClean="0"/>
              <a:t>datę rozpoczęcia i zakończenia realizacji RPW,</a:t>
            </a:r>
          </a:p>
          <a:p>
            <a:pPr marL="609600" indent="-609600"/>
            <a:r>
              <a:rPr lang="pl-PL" sz="2000" dirty="0" smtClean="0"/>
              <a:t>krótki opis diagnozy potrzeb,</a:t>
            </a:r>
          </a:p>
          <a:p>
            <a:pPr marL="609600" indent="-609600"/>
            <a:r>
              <a:rPr lang="pl-PL" sz="2000" dirty="0" smtClean="0"/>
              <a:t>cel realizacji RPW,</a:t>
            </a:r>
          </a:p>
          <a:p>
            <a:pPr marL="609600" indent="-609600"/>
            <a:r>
              <a:rPr lang="pl-PL" sz="2000" dirty="0" smtClean="0"/>
              <a:t>wskaźniki realizacji,</a:t>
            </a:r>
          </a:p>
          <a:p>
            <a:pPr marL="609600" indent="-609600"/>
            <a:r>
              <a:rPr lang="pl-PL" sz="2000" dirty="0" smtClean="0"/>
              <a:t>zadania </a:t>
            </a:r>
            <a:r>
              <a:rPr lang="pl-PL" sz="2000" dirty="0" smtClean="0"/>
              <a:t>osób realizujących RPW oraz osób korzystających ze wsparcia,</a:t>
            </a:r>
          </a:p>
          <a:p>
            <a:pPr marL="609600" indent="-609600"/>
            <a:r>
              <a:rPr lang="pl-PL" sz="2000" dirty="0" smtClean="0"/>
              <a:t>harmonogram realizacji RPW wraz ze wskazaniem działań (np. warsztatów, konsultacji, szkoleń).</a:t>
            </a:r>
          </a:p>
        </p:txBody>
      </p:sp>
      <p:sp>
        <p:nvSpPr>
          <p:cNvPr id="5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398634-9C62-4158-AEAA-DE9099D23B6A}" type="slidenum">
              <a:rPr lang="pl-PL" smtClean="0"/>
              <a:pPr>
                <a:defRPr/>
              </a:pPr>
              <a:t>24</a:t>
            </a:fld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ytuł 1"/>
          <p:cNvSpPr>
            <a:spLocks noGrp="1"/>
          </p:cNvSpPr>
          <p:nvPr>
            <p:ph type="title" idx="4294967295"/>
          </p:nvPr>
        </p:nvSpPr>
        <p:spPr>
          <a:xfrm>
            <a:off x="468313" y="2565400"/>
            <a:ext cx="8229600" cy="1143000"/>
          </a:xfrm>
        </p:spPr>
        <p:txBody>
          <a:bodyPr/>
          <a:lstStyle/>
          <a:p>
            <a:r>
              <a:rPr lang="pl-PL" sz="3600" b="1" smtClean="0">
                <a:solidFill>
                  <a:srgbClr val="558ED5"/>
                </a:solidFill>
                <a:latin typeface="Arial" pitchFamily="34" charset="0"/>
                <a:cs typeface="Arial" pitchFamily="34" charset="0"/>
              </a:rPr>
              <a:t>Sieci współpracy i samokształcenia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6E9116-E48D-407A-BCF8-20A30D4BAD22}" type="slidenum">
              <a:rPr lang="pl-PL" smtClean="0"/>
              <a:pPr>
                <a:defRPr/>
              </a:pPr>
              <a:t>25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b="1" smtClean="0">
                <a:solidFill>
                  <a:srgbClr val="558ED5"/>
                </a:solidFill>
                <a:cs typeface="Arial" pitchFamily="34" charset="0"/>
              </a:rPr>
              <a:t>Sieci współpracy i samokształcenia</a:t>
            </a:r>
          </a:p>
        </p:txBody>
      </p:sp>
      <p:sp>
        <p:nvSpPr>
          <p:cNvPr id="3379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None/>
            </a:pPr>
            <a:r>
              <a:rPr lang="pl-PL" sz="2800" b="1" smtClean="0">
                <a:cs typeface="Arial" pitchFamily="34" charset="0"/>
              </a:rPr>
              <a:t>Cele ogólne</a:t>
            </a:r>
            <a:r>
              <a:rPr lang="pl-PL" sz="2800" smtClean="0">
                <a:cs typeface="Arial" pitchFamily="34" charset="0"/>
              </a:rPr>
              <a:t>:</a:t>
            </a:r>
          </a:p>
          <a:p>
            <a:pPr>
              <a:buFont typeface="Arial" pitchFamily="34" charset="0"/>
              <a:buNone/>
            </a:pPr>
            <a:r>
              <a:rPr lang="pl-PL" sz="2800" smtClean="0">
                <a:cs typeface="Arial" pitchFamily="34" charset="0"/>
              </a:rPr>
              <a:t>  </a:t>
            </a:r>
          </a:p>
          <a:p>
            <a:r>
              <a:rPr lang="pl-PL" sz="2800" smtClean="0">
                <a:cs typeface="Arial" pitchFamily="34" charset="0"/>
              </a:rPr>
              <a:t>dzielenie się wiedzą i umiejętnościami,</a:t>
            </a:r>
          </a:p>
          <a:p>
            <a:r>
              <a:rPr lang="pl-PL" sz="2800" smtClean="0">
                <a:cs typeface="Arial" pitchFamily="34" charset="0"/>
              </a:rPr>
              <a:t>nabywanie nowych umiejętności i wiedzy,</a:t>
            </a:r>
          </a:p>
          <a:p>
            <a:r>
              <a:rPr lang="pl-PL" sz="2800" smtClean="0">
                <a:cs typeface="Arial" pitchFamily="34" charset="0"/>
              </a:rPr>
              <a:t>wspólne wykonywanie zadań,</a:t>
            </a:r>
          </a:p>
          <a:p>
            <a:r>
              <a:rPr lang="pl-PL" sz="2800" smtClean="0">
                <a:cs typeface="Arial" pitchFamily="34" charset="0"/>
              </a:rPr>
              <a:t>zespołowe poszukiwanie sposobów radzenia sobie z problemami,</a:t>
            </a:r>
          </a:p>
          <a:p>
            <a:r>
              <a:rPr lang="pl-PL" sz="2800" smtClean="0">
                <a:cs typeface="Arial" pitchFamily="34" charset="0"/>
              </a:rPr>
              <a:t>nawiązanie kontaktów i podjęcie współpracy.</a:t>
            </a:r>
          </a:p>
          <a:p>
            <a:endParaRPr lang="pl-PL" sz="2800" smtClean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ytuł 1"/>
          <p:cNvSpPr>
            <a:spLocks noGrp="1"/>
          </p:cNvSpPr>
          <p:nvPr>
            <p:ph type="title" idx="4294967295"/>
          </p:nvPr>
        </p:nvSpPr>
        <p:spPr>
          <a:xfrm>
            <a:off x="457200" y="18891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pl-PL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Arial" pitchFamily="34" charset="0"/>
              </a:rPr>
              <a:t>Sieci współpracy i samokształcenia</a:t>
            </a:r>
          </a:p>
        </p:txBody>
      </p:sp>
      <p:sp>
        <p:nvSpPr>
          <p:cNvPr id="34819" name="Symbol zastępczy zawartości 2"/>
          <p:cNvSpPr>
            <a:spLocks noGrp="1"/>
          </p:cNvSpPr>
          <p:nvPr>
            <p:ph idx="4294967295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pPr>
              <a:buFont typeface="Arial" pitchFamily="34" charset="0"/>
              <a:buNone/>
            </a:pPr>
            <a:endParaRPr lang="pl-PL" sz="2800" b="1" smtClean="0">
              <a:cs typeface="Arial" pitchFamily="34" charset="0"/>
            </a:endParaRPr>
          </a:p>
          <a:p>
            <a:pPr>
              <a:buFont typeface="Arial" pitchFamily="34" charset="0"/>
              <a:buNone/>
            </a:pPr>
            <a:endParaRPr lang="pl-PL" sz="2800" b="1" smtClean="0">
              <a:cs typeface="Arial" pitchFamily="34" charset="0"/>
            </a:endParaRPr>
          </a:p>
          <a:p>
            <a:pPr algn="ctr">
              <a:buFont typeface="Arial" pitchFamily="34" charset="0"/>
              <a:buNone/>
            </a:pPr>
            <a:r>
              <a:rPr lang="pl-PL" b="1" smtClean="0">
                <a:cs typeface="Arial" pitchFamily="34" charset="0"/>
              </a:rPr>
              <a:t>Sieć współpracy i samokształcenia </a:t>
            </a:r>
            <a:r>
              <a:rPr lang="pl-PL" smtClean="0">
                <a:cs typeface="Arial" pitchFamily="34" charset="0"/>
              </a:rPr>
              <a:t>to</a:t>
            </a:r>
          </a:p>
          <a:p>
            <a:pPr algn="ctr">
              <a:buFont typeface="Arial" pitchFamily="34" charset="0"/>
              <a:buNone/>
            </a:pPr>
            <a:r>
              <a:rPr lang="pl-PL" smtClean="0"/>
              <a:t>zespół 20–25 nauczycieli </a:t>
            </a:r>
          </a:p>
          <a:p>
            <a:pPr algn="ctr">
              <a:buFont typeface="Arial" pitchFamily="34" charset="0"/>
              <a:buNone/>
            </a:pPr>
            <a:r>
              <a:rPr lang="pl-PL" smtClean="0"/>
              <a:t>z różnych szkół lub przedszkoli, </a:t>
            </a:r>
          </a:p>
          <a:p>
            <a:pPr algn="ctr">
              <a:buFont typeface="Arial" pitchFamily="34" charset="0"/>
              <a:buNone/>
            </a:pPr>
            <a:r>
              <a:rPr lang="pl-PL" smtClean="0"/>
              <a:t>którzy w zorganizowany sposób </a:t>
            </a:r>
          </a:p>
          <a:p>
            <a:pPr algn="ctr">
              <a:buFont typeface="Arial" pitchFamily="34" charset="0"/>
              <a:buNone/>
            </a:pPr>
            <a:r>
              <a:rPr lang="pl-PL" smtClean="0"/>
              <a:t>współpracują ze sobą. </a:t>
            </a:r>
            <a:endParaRPr lang="pl-PL" sz="2800" smtClean="0">
              <a:cs typeface="Arial" pitchFamily="34" charset="0"/>
            </a:endParaRPr>
          </a:p>
          <a:p>
            <a:pPr algn="ctr">
              <a:buFont typeface="Arial" pitchFamily="34" charset="0"/>
              <a:buNone/>
            </a:pPr>
            <a:endParaRPr lang="pl-PL" sz="1000" smtClean="0">
              <a:cs typeface="Arial" pitchFamily="34" charset="0"/>
            </a:endParaRPr>
          </a:p>
          <a:p>
            <a:pPr algn="ctr">
              <a:buFont typeface="Arial" pitchFamily="34" charset="0"/>
              <a:buNone/>
            </a:pPr>
            <a:endParaRPr lang="pl-PL" sz="190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None/>
            </a:pPr>
            <a:endParaRPr lang="pl-PL" sz="19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AE9C7C-B29A-404F-AD27-BCBBF68ACFF8}" type="slidenum">
              <a:rPr lang="pl-PL" smtClean="0"/>
              <a:pPr>
                <a:defRPr/>
              </a:pPr>
              <a:t>27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b="1" smtClean="0">
                <a:solidFill>
                  <a:srgbClr val="558ED5"/>
                </a:solidFill>
                <a:cs typeface="Arial" pitchFamily="34" charset="0"/>
              </a:rPr>
              <a:t>Sieci współpracy i samokształcenia</a:t>
            </a:r>
          </a:p>
        </p:txBody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None/>
            </a:pPr>
            <a:r>
              <a:rPr lang="pl-PL" b="1" smtClean="0">
                <a:cs typeface="Arial" pitchFamily="34" charset="0"/>
              </a:rPr>
              <a:t>Formy pracy</a:t>
            </a:r>
            <a:r>
              <a:rPr lang="pl-PL" smtClean="0">
                <a:cs typeface="Arial" pitchFamily="34" charset="0"/>
              </a:rPr>
              <a:t>:</a:t>
            </a:r>
          </a:p>
          <a:p>
            <a:pPr>
              <a:buFontTx/>
              <a:buChar char="•"/>
            </a:pPr>
            <a:r>
              <a:rPr lang="pl-PL" smtClean="0">
                <a:cs typeface="Arial" pitchFamily="34" charset="0"/>
              </a:rPr>
              <a:t>3 – 5 spotkań w roku szkolnym </a:t>
            </a:r>
          </a:p>
          <a:p>
            <a:pPr>
              <a:buFontTx/>
              <a:buChar char="•"/>
            </a:pPr>
            <a:r>
              <a:rPr lang="pl-PL" smtClean="0">
                <a:cs typeface="Arial" pitchFamily="34" charset="0"/>
              </a:rPr>
              <a:t> działania podejmowane na platformie informatycznej udostępnionej przez ORE</a:t>
            </a:r>
          </a:p>
          <a:p>
            <a:pPr>
              <a:buFontTx/>
              <a:buChar char="•"/>
            </a:pPr>
            <a:endParaRPr lang="pl-PL" smtClean="0">
              <a:cs typeface="Arial" pitchFamily="34" charset="0"/>
            </a:endParaRPr>
          </a:p>
          <a:p>
            <a:pPr>
              <a:buFont typeface="Arial" pitchFamily="34" charset="0"/>
              <a:buNone/>
            </a:pPr>
            <a:r>
              <a:rPr lang="pl-PL" smtClean="0"/>
              <a:t>Pracami sieci kieruje </a:t>
            </a:r>
            <a:r>
              <a:rPr lang="pl-PL" b="1" smtClean="0"/>
              <a:t>koordynator sieci</a:t>
            </a:r>
            <a:r>
              <a:rPr lang="pl-PL" smtClean="0"/>
              <a:t>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ytuł 1"/>
          <p:cNvSpPr>
            <a:spLocks noGrp="1"/>
          </p:cNvSpPr>
          <p:nvPr>
            <p:ph type="title" idx="4294967295"/>
          </p:nvPr>
        </p:nvSpPr>
        <p:spPr>
          <a:xfrm>
            <a:off x="395288" y="835025"/>
            <a:ext cx="8229600" cy="865188"/>
          </a:xfrm>
        </p:spPr>
        <p:txBody>
          <a:bodyPr/>
          <a:lstStyle/>
          <a:p>
            <a:r>
              <a:rPr lang="pl-PL" sz="4000" b="1" smtClean="0">
                <a:solidFill>
                  <a:schemeClr val="hlink"/>
                </a:solidFill>
              </a:rPr>
              <a:t>Organizacja pracy sieci</a:t>
            </a:r>
            <a:br>
              <a:rPr lang="pl-PL" sz="4000" b="1" smtClean="0">
                <a:solidFill>
                  <a:schemeClr val="hlink"/>
                </a:solidFill>
              </a:rPr>
            </a:br>
            <a:endParaRPr lang="pl-PL" sz="4000" b="1" smtClean="0">
              <a:solidFill>
                <a:schemeClr val="hlink"/>
              </a:solidFill>
            </a:endParaRPr>
          </a:p>
        </p:txBody>
      </p:sp>
      <p:sp>
        <p:nvSpPr>
          <p:cNvPr id="36867" name="Symbol zastępczy zawartości 2"/>
          <p:cNvSpPr>
            <a:spLocks noGrp="1"/>
          </p:cNvSpPr>
          <p:nvPr>
            <p:ph idx="4294967295"/>
          </p:nvPr>
        </p:nvSpPr>
        <p:spPr>
          <a:xfrm>
            <a:off x="468313" y="1628775"/>
            <a:ext cx="8229600" cy="4103688"/>
          </a:xfrm>
        </p:spPr>
        <p:txBody>
          <a:bodyPr/>
          <a:lstStyle/>
          <a:p>
            <a:pPr algn="ctr">
              <a:buFont typeface="Arial" pitchFamily="34" charset="0"/>
              <a:buNone/>
            </a:pPr>
            <a:r>
              <a:rPr lang="pl-PL" sz="3000" u="sng" smtClean="0"/>
              <a:t>Tworzenie sieci współpracy i samokształcenia</a:t>
            </a:r>
          </a:p>
          <a:p>
            <a:endParaRPr lang="pl-PL" sz="3000" smtClean="0"/>
          </a:p>
          <a:p>
            <a:r>
              <a:rPr lang="pl-PL" sz="3000" smtClean="0"/>
              <a:t>zdiagnozowanie potrzeb szkół i przedszkoli w zakresie obszarów współpracy </a:t>
            </a:r>
          </a:p>
          <a:p>
            <a:endParaRPr lang="pl-PL" sz="3000" smtClean="0"/>
          </a:p>
          <a:p>
            <a:r>
              <a:rPr lang="pl-PL" sz="3000" smtClean="0"/>
              <a:t>utworzenie sieci odpowiadających zdiagnozowanym potrzebom</a:t>
            </a:r>
          </a:p>
        </p:txBody>
      </p:sp>
      <p:sp>
        <p:nvSpPr>
          <p:cNvPr id="5" name="Symbol zastępczy numeru slajdu 4"/>
          <p:cNvSpPr txBox="1">
            <a:spLocks noGrp="1"/>
          </p:cNvSpPr>
          <p:nvPr/>
        </p:nvSpPr>
        <p:spPr>
          <a:xfrm>
            <a:off x="7010400" y="6492875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874AC8C-FD96-4129-97A1-EF34407FEB22}" type="slidenum">
              <a:rPr lang="pl-PL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29</a:t>
            </a:fld>
            <a:endParaRPr lang="pl-PL" sz="120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Janek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7338" y="2152650"/>
            <a:ext cx="344646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ytuł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pl-PL" sz="3200" b="1" smtClean="0">
                <a:solidFill>
                  <a:schemeClr val="hlink"/>
                </a:solidFill>
                <a:ea typeface="MS PGothic" pitchFamily="34" charset="-128"/>
              </a:rPr>
              <a:t>Czym </a:t>
            </a:r>
            <a:r>
              <a:rPr lang="pl-PL" sz="3200" b="1" smtClean="0">
                <a:solidFill>
                  <a:schemeClr val="hlink"/>
                </a:solidFill>
              </a:rPr>
              <a:t>różni się</a:t>
            </a:r>
            <a:r>
              <a:rPr lang="pl-PL" sz="3200" b="1" smtClean="0">
                <a:solidFill>
                  <a:schemeClr val="hlink"/>
                </a:solidFill>
                <a:ea typeface="MS PGothic" pitchFamily="34" charset="-128"/>
              </a:rPr>
              <a:t> </a:t>
            </a:r>
            <a:r>
              <a:rPr lang="pl-PL" sz="3200" b="1" smtClean="0">
                <a:solidFill>
                  <a:schemeClr val="hlink"/>
                </a:solidFill>
              </a:rPr>
              <a:t/>
            </a:r>
            <a:br>
              <a:rPr lang="pl-PL" sz="3200" b="1" smtClean="0">
                <a:solidFill>
                  <a:schemeClr val="hlink"/>
                </a:solidFill>
              </a:rPr>
            </a:br>
            <a:r>
              <a:rPr lang="pl-PL" sz="3200" b="1" smtClean="0">
                <a:solidFill>
                  <a:schemeClr val="hlink"/>
                </a:solidFill>
              </a:rPr>
              <a:t>rozwój zawodowy nauczyciela</a:t>
            </a:r>
            <a:r>
              <a:rPr lang="pl-PL" sz="3200" b="1" smtClean="0">
                <a:solidFill>
                  <a:schemeClr val="hlink"/>
                </a:solidFill>
                <a:ea typeface="MS PGothic" pitchFamily="34" charset="-128"/>
              </a:rPr>
              <a:t> </a:t>
            </a:r>
            <a:r>
              <a:rPr lang="pl-PL" sz="3200" b="1" smtClean="0">
                <a:solidFill>
                  <a:schemeClr val="hlink"/>
                </a:solidFill>
              </a:rPr>
              <a:t/>
            </a:r>
            <a:br>
              <a:rPr lang="pl-PL" sz="3200" b="1" smtClean="0">
                <a:solidFill>
                  <a:schemeClr val="hlink"/>
                </a:solidFill>
              </a:rPr>
            </a:br>
            <a:r>
              <a:rPr lang="pl-PL" sz="3200" b="1" smtClean="0">
                <a:solidFill>
                  <a:schemeClr val="hlink"/>
                </a:solidFill>
                <a:ea typeface="MS PGothic" pitchFamily="34" charset="-128"/>
              </a:rPr>
              <a:t>od </a:t>
            </a:r>
            <a:r>
              <a:rPr lang="pl-PL" sz="3200" b="1" smtClean="0">
                <a:solidFill>
                  <a:schemeClr val="hlink"/>
                </a:solidFill>
              </a:rPr>
              <a:t>kompleksowego rozwoju szkoły</a:t>
            </a:r>
            <a:r>
              <a:rPr lang="pl-PL" sz="3200" b="1" smtClean="0">
                <a:solidFill>
                  <a:schemeClr val="hlink"/>
                </a:solidFill>
                <a:ea typeface="MS PGothic" pitchFamily="34" charset="-128"/>
              </a:rPr>
              <a:t>?</a:t>
            </a:r>
          </a:p>
        </p:txBody>
      </p:sp>
      <p:graphicFrame>
        <p:nvGraphicFramePr>
          <p:cNvPr id="159758" name="Group 14"/>
          <p:cNvGraphicFramePr>
            <a:graphicFrameLocks noGrp="1"/>
          </p:cNvGraphicFramePr>
          <p:nvPr/>
        </p:nvGraphicFramePr>
        <p:xfrm>
          <a:off x="0" y="2039938"/>
          <a:ext cx="9144000" cy="3139440"/>
        </p:xfrm>
        <a:graphic>
          <a:graphicData uri="http://schemas.openxmlformats.org/drawingml/2006/table">
            <a:tbl>
              <a:tblPr/>
              <a:tblGrid>
                <a:gridCol w="3662363"/>
                <a:gridCol w="5481637"/>
              </a:tblGrid>
              <a:tr h="29527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rPr>
                        <a:t>ROZWÓJ ZAWODOWY NAUCZYCIELA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2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2236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pl-PL" sz="1600" b="0" i="1" u="none" strike="noStrike" cap="none" normalizeH="0" baseline="0" smtClean="0">
                        <a:ln>
                          <a:noFill/>
                        </a:ln>
                        <a:solidFill>
                          <a:srgbClr val="4C89C4"/>
                        </a:solidFill>
                        <a:effectLst/>
                        <a:latin typeface="Calibri" pitchFamily="34" charset="0"/>
                        <a:ea typeface="MS PGothic" pitchFamily="34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pl-P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C89C4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rPr>
                        <a:t>Przykład:</a:t>
                      </a:r>
                      <a:endParaRPr kumimoji="0" lang="pl-PL" sz="1600" b="0" i="1" u="none" strike="noStrike" cap="none" normalizeH="0" baseline="0" smtClean="0">
                        <a:ln>
                          <a:noFill/>
                        </a:ln>
                        <a:solidFill>
                          <a:srgbClr val="4C89C4"/>
                        </a:solidFill>
                        <a:effectLst/>
                        <a:latin typeface="Calibri" pitchFamily="34" charset="0"/>
                        <a:ea typeface="MS PGothic" pitchFamily="34" charset="-128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pl-P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rPr>
                        <a:t>Pan Janek </a:t>
                      </a:r>
                      <a:r>
                        <a:rPr kumimoji="0" lang="pl-P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rPr>
                        <a:t>nie wie jak prowadzić godziny wychowawcze. Widzi, że uczniowie w jego klasie mają pewne powtarzające się problemy, ale nie wie jak o nich mówić i co z nimi robić. Chce wziąć udział w kursie doskonalącym na temat prowadzenia lekcji wychowawczych. Zwraca się do dyrektora o pokrycie kosztu kursu, wybiera odpowiednią ofertę i uczestniczy w zajęciach. Następnie wdraża nowo nabyte umiejętności w swojej pracy dydaktycznej. Poleca kolegom ten sam kurs.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pl-P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MS PGothic" pitchFamily="34" charset="-128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pl-P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MS PGothic" pitchFamily="34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2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Symbol zastępczy numeru slajdu 5"/>
          <p:cNvSpPr txBox="1">
            <a:spLocks noGrp="1"/>
          </p:cNvSpPr>
          <p:nvPr/>
        </p:nvSpPr>
        <p:spPr>
          <a:xfrm>
            <a:off x="7010400" y="6492875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C6E5BFE-AD82-448B-BAF2-5B13F83B2B2A}" type="slidenum">
              <a:rPr lang="pl-PL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pl-PL" sz="120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ytuł 1"/>
          <p:cNvSpPr>
            <a:spLocks noGrp="1"/>
          </p:cNvSpPr>
          <p:nvPr>
            <p:ph type="title" idx="4294967295"/>
          </p:nvPr>
        </p:nvSpPr>
        <p:spPr>
          <a:xfrm>
            <a:off x="457200" y="18891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pl-PL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Arial" pitchFamily="34" charset="0"/>
              </a:rPr>
              <a:t>Działania w ramach sieci współpracy</a:t>
            </a:r>
          </a:p>
        </p:txBody>
      </p:sp>
      <p:sp>
        <p:nvSpPr>
          <p:cNvPr id="37891" name="Symbol zastępczy zawartości 2"/>
          <p:cNvSpPr>
            <a:spLocks noGrp="1"/>
          </p:cNvSpPr>
          <p:nvPr>
            <p:ph idx="4294967295"/>
          </p:nvPr>
        </p:nvSpPr>
        <p:spPr>
          <a:xfrm>
            <a:off x="457200" y="1196975"/>
            <a:ext cx="8229600" cy="4857750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pl-PL" sz="1800" b="1" smtClean="0">
                <a:latin typeface="Arial" pitchFamily="34" charset="0"/>
                <a:cs typeface="Arial" pitchFamily="34" charset="0"/>
              </a:rPr>
              <a:t>S</a:t>
            </a:r>
            <a:r>
              <a:rPr lang="pl-PL" sz="2000" b="1" smtClean="0">
                <a:cs typeface="Arial" pitchFamily="34" charset="0"/>
              </a:rPr>
              <a:t>potkanie organizacyjne:</a:t>
            </a:r>
            <a:endParaRPr lang="pl-PL" sz="2000" smtClean="0">
              <a:cs typeface="Arial" pitchFamily="34" charset="0"/>
            </a:endParaRPr>
          </a:p>
          <a:p>
            <a:r>
              <a:rPr lang="pl-PL" sz="2000" smtClean="0">
                <a:cs typeface="Arial" pitchFamily="34" charset="0"/>
              </a:rPr>
              <a:t>Integracja uczestników sieci</a:t>
            </a:r>
          </a:p>
          <a:p>
            <a:r>
              <a:rPr lang="pl-PL" sz="2000" smtClean="0">
                <a:cs typeface="Arial" pitchFamily="34" charset="0"/>
              </a:rPr>
              <a:t>Rozpoznanie potrzeb i zasobów </a:t>
            </a:r>
          </a:p>
          <a:p>
            <a:r>
              <a:rPr lang="pl-PL" sz="2000" smtClean="0">
                <a:cs typeface="Arial" pitchFamily="34" charset="0"/>
              </a:rPr>
              <a:t>Ustalenie celów, harmonogramu pracy i działań na platformie</a:t>
            </a:r>
          </a:p>
          <a:p>
            <a:pPr>
              <a:buFont typeface="Arial" pitchFamily="34" charset="0"/>
              <a:buNone/>
            </a:pPr>
            <a:r>
              <a:rPr lang="pl-PL" sz="2000" b="1" smtClean="0">
                <a:cs typeface="Arial" pitchFamily="34" charset="0"/>
              </a:rPr>
              <a:t>Spotkania  robocze:</a:t>
            </a:r>
            <a:endParaRPr lang="pl-PL" sz="2000" smtClean="0">
              <a:cs typeface="Arial" pitchFamily="34" charset="0"/>
            </a:endParaRPr>
          </a:p>
          <a:p>
            <a:r>
              <a:rPr lang="pl-PL" sz="2000" smtClean="0">
                <a:cs typeface="Arial" pitchFamily="34" charset="0"/>
              </a:rPr>
              <a:t>Dzielenie się doświadczeniami, narzędziami, dobrymi praktykami</a:t>
            </a:r>
          </a:p>
          <a:p>
            <a:r>
              <a:rPr lang="pl-PL" sz="2000" smtClean="0">
                <a:cs typeface="Arial" pitchFamily="34" charset="0"/>
              </a:rPr>
              <a:t>Spotkania z ekspertami</a:t>
            </a:r>
          </a:p>
          <a:p>
            <a:r>
              <a:rPr lang="pl-PL" sz="2000" smtClean="0">
                <a:cs typeface="Arial" pitchFamily="34" charset="0"/>
              </a:rPr>
              <a:t>Tworzenie nowych rozwiązań</a:t>
            </a:r>
          </a:p>
          <a:p>
            <a:pPr>
              <a:buFont typeface="Arial" pitchFamily="34" charset="0"/>
              <a:buNone/>
            </a:pPr>
            <a:r>
              <a:rPr lang="pl-PL" sz="2000" b="1" smtClean="0">
                <a:cs typeface="Arial" pitchFamily="34" charset="0"/>
              </a:rPr>
              <a:t>Spotkanie podsumowujące:</a:t>
            </a:r>
            <a:endParaRPr lang="pl-PL" sz="2000" smtClean="0">
              <a:cs typeface="Arial" pitchFamily="34" charset="0"/>
            </a:endParaRPr>
          </a:p>
          <a:p>
            <a:r>
              <a:rPr lang="pl-PL" sz="2000" smtClean="0">
                <a:cs typeface="Arial" pitchFamily="34" charset="0"/>
              </a:rPr>
              <a:t>Podsumowanie i omówienie pracy sieci</a:t>
            </a:r>
          </a:p>
          <a:p>
            <a:r>
              <a:rPr lang="pl-PL" sz="2000" smtClean="0">
                <a:cs typeface="Arial" pitchFamily="34" charset="0"/>
              </a:rPr>
              <a:t>Zaplanowanie promocji i sposobów udostępniania wypracowanych rozwiązań innym</a:t>
            </a:r>
          </a:p>
          <a:p>
            <a:r>
              <a:rPr lang="pl-PL" sz="2000" smtClean="0">
                <a:cs typeface="Arial" pitchFamily="34" charset="0"/>
              </a:rPr>
              <a:t>Ewaluacja</a:t>
            </a:r>
          </a:p>
          <a:p>
            <a:endParaRPr lang="pl-PL" sz="2000" smtClean="0"/>
          </a:p>
          <a:p>
            <a:endParaRPr lang="pl-PL" smtClean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76AF5E-A752-4907-8289-FB543D7DA182}" type="slidenum">
              <a:rPr lang="pl-PL" smtClean="0"/>
              <a:pPr>
                <a:defRPr/>
              </a:pPr>
              <a:t>30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ytuł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pl-PL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Arial" pitchFamily="34" charset="0"/>
              </a:rPr>
              <a:t>Praca na platformie informatycznej</a:t>
            </a:r>
          </a:p>
        </p:txBody>
      </p:sp>
      <p:sp>
        <p:nvSpPr>
          <p:cNvPr id="71683" name="Symbol zastępczy zawartości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205288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pl-PL" sz="2400" dirty="0" smtClean="0">
                <a:cs typeface="Arial" pitchFamily="34" charset="0"/>
              </a:rPr>
              <a:t>Dyskusje, wymiana informacji i spostrzeżeń  dotyczących tematyki sieci (forum wymiany doświadczeń, forum dyskusyjne),</a:t>
            </a:r>
          </a:p>
          <a:p>
            <a:pPr>
              <a:defRPr/>
            </a:pPr>
            <a:r>
              <a:rPr lang="pl-PL" sz="2400" dirty="0" smtClean="0">
                <a:cs typeface="Arial" pitchFamily="34" charset="0"/>
              </a:rPr>
              <a:t>Konsultowanie bieżących działań,</a:t>
            </a:r>
          </a:p>
          <a:p>
            <a:pPr>
              <a:defRPr/>
            </a:pPr>
            <a:r>
              <a:rPr lang="pl-PL" sz="2400" dirty="0" smtClean="0">
                <a:cs typeface="Arial" pitchFamily="34" charset="0"/>
              </a:rPr>
              <a:t>Koordynowanie pracy uczestników nad wspólnie tworzonymi rozwiązaniami,</a:t>
            </a:r>
          </a:p>
          <a:p>
            <a:pPr>
              <a:defRPr/>
            </a:pPr>
            <a:r>
              <a:rPr lang="pl-PL" sz="2400" dirty="0" smtClean="0">
                <a:cs typeface="Arial" pitchFamily="34" charset="0"/>
              </a:rPr>
              <a:t>Publikacja efektów pracy (np. wypracowane narzędzia, scenariusze itp.),</a:t>
            </a:r>
          </a:p>
          <a:p>
            <a:pPr>
              <a:defRPr/>
            </a:pPr>
            <a:r>
              <a:rPr lang="pl-PL" sz="2400" dirty="0" smtClean="0">
                <a:cs typeface="Arial" pitchFamily="34" charset="0"/>
              </a:rPr>
              <a:t>Dzielenie się zasobami użytecznymi dla uczestników sieci (zamieszczanie dokumentów, filmów, prezentacji , zdjęć itp.), </a:t>
            </a:r>
          </a:p>
          <a:p>
            <a:pPr>
              <a:defRPr/>
            </a:pPr>
            <a:r>
              <a:rPr lang="pl-PL" sz="2400" dirty="0" smtClean="0">
                <a:cs typeface="Arial" pitchFamily="34" charset="0"/>
              </a:rPr>
              <a:t>Udział w szkoleniach </a:t>
            </a:r>
            <a:r>
              <a:rPr lang="pl-PL" sz="2400" dirty="0" err="1" smtClean="0">
                <a:cs typeface="Arial" pitchFamily="34" charset="0"/>
              </a:rPr>
              <a:t>e-learningowych</a:t>
            </a:r>
            <a:r>
              <a:rPr lang="pl-PL" sz="2400" dirty="0" smtClean="0">
                <a:cs typeface="Arial" pitchFamily="34" charset="0"/>
              </a:rPr>
              <a:t>.</a:t>
            </a: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C720D-8CA2-424B-AB13-569568F1C7A3}" type="slidenum">
              <a:rPr lang="pl-PL" smtClean="0"/>
              <a:pPr>
                <a:defRPr/>
              </a:pPr>
              <a:t>31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ymbol zastępczy zawartości 2"/>
          <p:cNvSpPr>
            <a:spLocks noGrp="1"/>
          </p:cNvSpPr>
          <p:nvPr>
            <p:ph idx="4294967295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r>
              <a:rPr lang="pl-PL" sz="2400" smtClean="0"/>
              <a:t>Proponowanie inicjatyw, tematów spotkań i sposobów pracy, </a:t>
            </a:r>
          </a:p>
          <a:p>
            <a:endParaRPr lang="pl-PL" sz="2400" smtClean="0"/>
          </a:p>
          <a:p>
            <a:r>
              <a:rPr lang="pl-PL" sz="2400" smtClean="0"/>
              <a:t>Wspieranie aktywności i dzielenia się wiedzą </a:t>
            </a:r>
            <a:br>
              <a:rPr lang="pl-PL" sz="2400" smtClean="0"/>
            </a:br>
            <a:r>
              <a:rPr lang="pl-PL" sz="2400" smtClean="0"/>
              <a:t>przez uczestników,</a:t>
            </a:r>
          </a:p>
          <a:p>
            <a:endParaRPr lang="pl-PL" sz="2400" smtClean="0"/>
          </a:p>
          <a:p>
            <a:r>
              <a:rPr lang="pl-PL" sz="2400" smtClean="0"/>
              <a:t>Zapewnianie bezpiecznej atmosfery do pracy,</a:t>
            </a:r>
          </a:p>
          <a:p>
            <a:endParaRPr lang="pl-PL" sz="2400" smtClean="0"/>
          </a:p>
          <a:p>
            <a:r>
              <a:rPr lang="pl-PL" sz="2400" smtClean="0"/>
              <a:t>Motywowanie uczestników do pracy w sieci.</a:t>
            </a:r>
            <a:endParaRPr lang="pl-PL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939" name="Tytuł 1"/>
          <p:cNvSpPr txBox="1">
            <a:spLocks/>
          </p:cNvSpPr>
          <p:nvPr/>
        </p:nvSpPr>
        <p:spPr bwMode="auto">
          <a:xfrm>
            <a:off x="457200" y="274638"/>
            <a:ext cx="82296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pl-PL" sz="4000" b="1">
                <a:solidFill>
                  <a:srgbClr val="558ED5"/>
                </a:solidFill>
                <a:latin typeface="Calibri" pitchFamily="34" charset="0"/>
              </a:rPr>
              <a:t>Rola koordynatora sieci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AA530F-22E4-4C74-AD31-467C050AAC67}" type="slidenum">
              <a:rPr lang="pl-PL" smtClean="0"/>
              <a:pPr>
                <a:defRPr/>
              </a:pPr>
              <a:t>32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Janin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1600200"/>
            <a:ext cx="3181350" cy="426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0072" name="Group 24"/>
          <p:cNvGraphicFramePr>
            <a:graphicFrameLocks noGrp="1"/>
          </p:cNvGraphicFramePr>
          <p:nvPr/>
        </p:nvGraphicFramePr>
        <p:xfrm>
          <a:off x="0" y="1628775"/>
          <a:ext cx="9144000" cy="4358640"/>
        </p:xfrm>
        <a:graphic>
          <a:graphicData uri="http://schemas.openxmlformats.org/drawingml/2006/table">
            <a:tbl>
              <a:tblPr/>
              <a:tblGrid>
                <a:gridCol w="7051675"/>
                <a:gridCol w="2092325"/>
              </a:tblGrid>
              <a:tr h="35877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rPr>
                        <a:t>KOMPLEKSOWY ROZWÓJ SZKOŁY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F82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3914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pl-P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C89C4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rPr>
                        <a:t>Przykład:</a:t>
                      </a:r>
                      <a:r>
                        <a:rPr kumimoji="0" lang="pl-PL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4C89C4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rPr>
                        <a:t> </a:t>
                      </a:r>
                      <a:r>
                        <a:rPr kumimoji="0" lang="pl-P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rPr>
                        <a:t>Pani Janina </a:t>
                      </a:r>
                      <a:r>
                        <a:rPr kumimoji="0" lang="pl-P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rPr>
                        <a:t>nie wie jak prowadzić godziny wychowawcze. Widzi, że uczniowie w jej klasie mają pewne powtarzające się problemy, ale nie wie jak o nich mówić i co z nimi robić. Rozmawia o tym z kolegami, którzy przyznają, że mają podobne trudności. W trakcie warsztatu diagnostyczno-rozwojowego identyfikują największe aktualne wyzwania wychowawcze. Na spotkanie z radą pedagogiczną zostaje zaproszony ekspert, który wyjaśnia psychologiczne uwarunkowania nowych problemów młodzieży i przedstawia kierunki działań wychowawczych, które mogą być najbardziej skuteczne. Potem nauczyciele dzielą się zadaniami: każda dwójka nauczycieli opracuje scenariusz i materiały do jednej nowej lekcji wychowawczej odnoszącej się do zidentyfikowanych problemów. Następnie w trakcie serii czterech spotkań nauczyciele uczą się od siebie nawzajem prowadzenia zajęć zgodnie z nowymi scenariuszami. Nowe materiały i scenariusze zostają umieszczone na wspólnym dysku – mogą z nich dowolnie korzystać wszyscy nauczyciele zatrudnieni w szkole. Pani Janina – jako przedstawicielka szkoły - jest członkiem sieci współpracy i samokształcenia. Dzieli się swoimi doświadczeniami, korzysta z doświadczenia i wsparcia nauczycieli z innych szkół.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F82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pl-P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4C89C4"/>
                        </a:solidFill>
                        <a:effectLst/>
                        <a:latin typeface="Calibri" pitchFamily="34" charset="0"/>
                        <a:ea typeface="MS PGothic" pitchFamily="34" charset="-128"/>
                        <a:cs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28" name="Tytuł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l-PL" sz="3200" b="1">
                <a:solidFill>
                  <a:schemeClr val="hlink"/>
                </a:solidFill>
                <a:latin typeface="Calibri" pitchFamily="34" charset="0"/>
                <a:ea typeface="MS PGothic" pitchFamily="34" charset="-128"/>
              </a:rPr>
              <a:t>Czym </a:t>
            </a:r>
            <a:r>
              <a:rPr lang="pl-PL" sz="3200" b="1">
                <a:solidFill>
                  <a:schemeClr val="hlink"/>
                </a:solidFill>
                <a:latin typeface="Calibri" pitchFamily="34" charset="0"/>
              </a:rPr>
              <a:t>różni się</a:t>
            </a:r>
            <a:r>
              <a:rPr lang="pl-PL" sz="3200" b="1">
                <a:solidFill>
                  <a:schemeClr val="hlink"/>
                </a:solidFill>
                <a:latin typeface="Calibri" pitchFamily="34" charset="0"/>
                <a:ea typeface="MS PGothic" pitchFamily="34" charset="-128"/>
              </a:rPr>
              <a:t> </a:t>
            </a:r>
            <a:r>
              <a:rPr lang="pl-PL" sz="3200" b="1">
                <a:solidFill>
                  <a:schemeClr val="hlink"/>
                </a:solidFill>
                <a:latin typeface="Calibri" pitchFamily="34" charset="0"/>
              </a:rPr>
              <a:t/>
            </a:r>
            <a:br>
              <a:rPr lang="pl-PL" sz="3200" b="1">
                <a:solidFill>
                  <a:schemeClr val="hlink"/>
                </a:solidFill>
                <a:latin typeface="Calibri" pitchFamily="34" charset="0"/>
              </a:rPr>
            </a:br>
            <a:r>
              <a:rPr lang="pl-PL" sz="3200" b="1">
                <a:solidFill>
                  <a:schemeClr val="hlink"/>
                </a:solidFill>
                <a:latin typeface="Calibri" pitchFamily="34" charset="0"/>
              </a:rPr>
              <a:t>rozwój zawodowy nauczyciela</a:t>
            </a:r>
            <a:r>
              <a:rPr lang="pl-PL" sz="3200" b="1">
                <a:solidFill>
                  <a:schemeClr val="hlink"/>
                </a:solidFill>
                <a:latin typeface="Calibri" pitchFamily="34" charset="0"/>
                <a:ea typeface="MS PGothic" pitchFamily="34" charset="-128"/>
              </a:rPr>
              <a:t> </a:t>
            </a:r>
            <a:r>
              <a:rPr lang="pl-PL" sz="3200" b="1">
                <a:solidFill>
                  <a:schemeClr val="hlink"/>
                </a:solidFill>
                <a:latin typeface="Calibri" pitchFamily="34" charset="0"/>
              </a:rPr>
              <a:t/>
            </a:r>
            <a:br>
              <a:rPr lang="pl-PL" sz="3200" b="1">
                <a:solidFill>
                  <a:schemeClr val="hlink"/>
                </a:solidFill>
                <a:latin typeface="Calibri" pitchFamily="34" charset="0"/>
              </a:rPr>
            </a:br>
            <a:r>
              <a:rPr lang="pl-PL" sz="3200" b="1">
                <a:solidFill>
                  <a:schemeClr val="hlink"/>
                </a:solidFill>
                <a:latin typeface="Calibri" pitchFamily="34" charset="0"/>
                <a:ea typeface="MS PGothic" pitchFamily="34" charset="-128"/>
              </a:rPr>
              <a:t>od </a:t>
            </a:r>
            <a:r>
              <a:rPr lang="pl-PL" sz="3200" b="1">
                <a:solidFill>
                  <a:schemeClr val="hlink"/>
                </a:solidFill>
                <a:latin typeface="Calibri" pitchFamily="34" charset="0"/>
              </a:rPr>
              <a:t>kompleksowego rozwoju szkoły</a:t>
            </a:r>
            <a:r>
              <a:rPr lang="pl-PL" sz="3200" b="1">
                <a:solidFill>
                  <a:schemeClr val="hlink"/>
                </a:solidFill>
                <a:latin typeface="Calibri" pitchFamily="34" charset="0"/>
                <a:ea typeface="MS PGothic" pitchFamily="34" charset="-128"/>
              </a:rPr>
              <a:t>?</a:t>
            </a:r>
          </a:p>
        </p:txBody>
      </p:sp>
      <p:sp>
        <p:nvSpPr>
          <p:cNvPr id="7" name="Symbol zastępczy numeru slajdu 6"/>
          <p:cNvSpPr txBox="1">
            <a:spLocks noGrp="1"/>
          </p:cNvSpPr>
          <p:nvPr/>
        </p:nvSpPr>
        <p:spPr>
          <a:xfrm>
            <a:off x="7010400" y="6492875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E4F231F-1B5D-4DD7-B945-95E4B7001B78}" type="slidenum">
              <a:rPr lang="pl-PL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pl-PL" sz="120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79" name="Group 23"/>
          <p:cNvGraphicFramePr>
            <a:graphicFrameLocks noGrp="1"/>
          </p:cNvGraphicFramePr>
          <p:nvPr/>
        </p:nvGraphicFramePr>
        <p:xfrm>
          <a:off x="0" y="1676400"/>
          <a:ext cx="9144000" cy="4029075"/>
        </p:xfrm>
        <a:graphic>
          <a:graphicData uri="http://schemas.openxmlformats.org/drawingml/2006/table">
            <a:tbl>
              <a:tblPr/>
              <a:tblGrid>
                <a:gridCol w="4572000"/>
                <a:gridCol w="45720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rPr>
                        <a:t>ROZWÓJ ZAWODOWY NAUCZYCIELA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2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rPr>
                        <a:t>KOMPLEKSOWY ROZWÓJ SZKOŁY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F82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04040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pl-P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rPr>
                        <a:t> przynosi wzrost kompetencji poszczególnych osób i w rezultacie lepszą pracę tych osób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2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04040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pl-P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rPr>
                        <a:t> wprowadza trwałe zmiany jakościowe, a w rezultacie lepszą pracę całej placówki i jej pracowników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F82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04040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pl-P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rPr>
                        <a:t> w celu utrzymania efektu na poziomie całej organizacji – cykl uczenia się musi być powtarzany na nowo w odniesieniu do każdego pracownika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2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04040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pl-P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rPr>
                        <a:t> wypracowane efekty stają się elementem kultury i procedur obowiązujących w szkole – nowi pracownicy przystosowują się do nich samoistnie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F82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04040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pl-P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rPr>
                        <a:t> jest inicjowany i realizowany przez poszczególnych pracowników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2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04040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pl-P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rPr>
                        <a:t> jest inicjowany i realizowany zespołowo przez grupy członków społeczności (nauczycieli, rodziców, uczniów, dyrekcję ...)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F82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04040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pl-P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rPr>
                        <a:t> może być realizowany bez zgody i wsparcia przełożonego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2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04040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pl-P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rPr>
                        <a:t> wymaga zaangażowania i wsparcia dyrektora placówki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F82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262" name="Tytuł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l-PL" sz="3200" b="1">
                <a:solidFill>
                  <a:srgbClr val="558ED5"/>
                </a:solidFill>
                <a:latin typeface="Calibri" pitchFamily="34" charset="0"/>
                <a:ea typeface="MS PGothic" pitchFamily="34" charset="-128"/>
              </a:rPr>
              <a:t>Czym </a:t>
            </a:r>
            <a:r>
              <a:rPr lang="pl-PL" sz="3200" b="1">
                <a:solidFill>
                  <a:srgbClr val="FF9933"/>
                </a:solidFill>
                <a:latin typeface="Calibri" pitchFamily="34" charset="0"/>
              </a:rPr>
              <a:t>różni się</a:t>
            </a:r>
            <a:r>
              <a:rPr lang="pl-PL" sz="3200" b="1">
                <a:solidFill>
                  <a:srgbClr val="FF0000"/>
                </a:solidFill>
                <a:latin typeface="Calibri" pitchFamily="34" charset="0"/>
                <a:ea typeface="MS PGothic" pitchFamily="34" charset="-128"/>
              </a:rPr>
              <a:t> </a:t>
            </a:r>
            <a:r>
              <a:rPr lang="pl-PL" sz="3200" b="1">
                <a:solidFill>
                  <a:srgbClr val="558ED5"/>
                </a:solidFill>
                <a:latin typeface="Calibri" pitchFamily="34" charset="0"/>
              </a:rPr>
              <a:t/>
            </a:r>
            <a:br>
              <a:rPr lang="pl-PL" sz="3200" b="1">
                <a:solidFill>
                  <a:srgbClr val="558ED5"/>
                </a:solidFill>
                <a:latin typeface="Calibri" pitchFamily="34" charset="0"/>
              </a:rPr>
            </a:br>
            <a:r>
              <a:rPr lang="pl-PL" sz="3200" b="1">
                <a:solidFill>
                  <a:srgbClr val="558ED5"/>
                </a:solidFill>
                <a:latin typeface="Calibri" pitchFamily="34" charset="0"/>
              </a:rPr>
              <a:t>rozwój zawodowy nauczyciela</a:t>
            </a:r>
            <a:r>
              <a:rPr lang="pl-PL" sz="3200" b="1">
                <a:solidFill>
                  <a:srgbClr val="558ED5"/>
                </a:solidFill>
                <a:latin typeface="Calibri" pitchFamily="34" charset="0"/>
                <a:ea typeface="MS PGothic" pitchFamily="34" charset="-128"/>
              </a:rPr>
              <a:t> </a:t>
            </a:r>
            <a:r>
              <a:rPr lang="pl-PL" sz="3200" b="1">
                <a:solidFill>
                  <a:srgbClr val="558ED5"/>
                </a:solidFill>
                <a:latin typeface="Calibri" pitchFamily="34" charset="0"/>
              </a:rPr>
              <a:t/>
            </a:r>
            <a:br>
              <a:rPr lang="pl-PL" sz="3200" b="1">
                <a:solidFill>
                  <a:srgbClr val="558ED5"/>
                </a:solidFill>
                <a:latin typeface="Calibri" pitchFamily="34" charset="0"/>
              </a:rPr>
            </a:br>
            <a:r>
              <a:rPr lang="pl-PL" sz="3200" b="1">
                <a:solidFill>
                  <a:srgbClr val="558ED5"/>
                </a:solidFill>
                <a:latin typeface="Calibri" pitchFamily="34" charset="0"/>
                <a:ea typeface="MS PGothic" pitchFamily="34" charset="-128"/>
              </a:rPr>
              <a:t>od </a:t>
            </a:r>
            <a:r>
              <a:rPr lang="pl-PL" sz="3200" b="1">
                <a:solidFill>
                  <a:srgbClr val="558ED5"/>
                </a:solidFill>
                <a:latin typeface="Calibri" pitchFamily="34" charset="0"/>
              </a:rPr>
              <a:t>kompleksowego rozwoju szkoły</a:t>
            </a:r>
            <a:r>
              <a:rPr lang="pl-PL" sz="3200" b="1">
                <a:solidFill>
                  <a:srgbClr val="558ED5"/>
                </a:solidFill>
                <a:latin typeface="Calibri" pitchFamily="34" charset="0"/>
                <a:ea typeface="MS PGothic" pitchFamily="34" charset="-128"/>
              </a:rPr>
              <a:t>?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666BBB-F4A9-47A0-B493-6689A96BA5BC}" type="slidenum">
              <a:rPr lang="pl-PL" smtClean="0"/>
              <a:pPr>
                <a:defRPr/>
              </a:pPr>
              <a:t>5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ytuł 1"/>
          <p:cNvSpPr>
            <a:spLocks noGrp="1"/>
          </p:cNvSpPr>
          <p:nvPr>
            <p:ph type="title" idx="4294967295"/>
          </p:nvPr>
        </p:nvSpPr>
        <p:spPr>
          <a:xfrm>
            <a:off x="457200" y="188913"/>
            <a:ext cx="8229600" cy="1143000"/>
          </a:xfrm>
        </p:spPr>
        <p:txBody>
          <a:bodyPr/>
          <a:lstStyle/>
          <a:p>
            <a:pPr eaLnBrk="1" hangingPunct="1"/>
            <a:r>
              <a:rPr lang="pl-PL" sz="4000" b="1" smtClean="0">
                <a:solidFill>
                  <a:schemeClr val="hlink"/>
                </a:solidFill>
                <a:ea typeface="MS PGothic" pitchFamily="34" charset="-128"/>
              </a:rPr>
              <a:t>Kompleksowy rozwój szkoły</a:t>
            </a:r>
          </a:p>
        </p:txBody>
      </p:sp>
      <p:pic>
        <p:nvPicPr>
          <p:cNvPr id="11267" name="Picture 3" descr="iStock_000015484648Smal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1524000"/>
            <a:ext cx="5688013" cy="426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Box 5"/>
          <p:cNvSpPr txBox="1">
            <a:spLocks noChangeArrowheads="1"/>
          </p:cNvSpPr>
          <p:nvPr/>
        </p:nvSpPr>
        <p:spPr bwMode="auto">
          <a:xfrm>
            <a:off x="0" y="1773238"/>
            <a:ext cx="2286000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l-PL" sz="1900" dirty="0">
                <a:solidFill>
                  <a:srgbClr val="195680"/>
                </a:solidFill>
                <a:latin typeface="+mn-lt"/>
              </a:rPr>
              <a:t> wprowadza </a:t>
            </a:r>
            <a:r>
              <a:rPr lang="pl-PL" sz="1900" b="1" dirty="0">
                <a:solidFill>
                  <a:srgbClr val="195680"/>
                </a:solidFill>
                <a:latin typeface="+mn-lt"/>
              </a:rPr>
              <a:t>trwałą zmianę</a:t>
            </a:r>
            <a:r>
              <a:rPr lang="pl-PL" sz="1900" dirty="0">
                <a:solidFill>
                  <a:srgbClr val="195680"/>
                </a:solidFill>
                <a:latin typeface="+mn-lt"/>
              </a:rPr>
              <a:t> jakościową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pl-PL" sz="1800" dirty="0">
              <a:latin typeface="+mn-lt"/>
            </a:endParaRPr>
          </a:p>
          <a:p>
            <a:pPr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l-PL" sz="1900" dirty="0">
                <a:solidFill>
                  <a:srgbClr val="781C49"/>
                </a:solidFill>
                <a:latin typeface="+mn-lt"/>
              </a:rPr>
              <a:t> jego </a:t>
            </a:r>
            <a:r>
              <a:rPr lang="pl-PL" sz="1900" b="1" dirty="0">
                <a:solidFill>
                  <a:srgbClr val="781C49"/>
                </a:solidFill>
                <a:latin typeface="+mn-lt"/>
              </a:rPr>
              <a:t>efekty są dostępne </a:t>
            </a:r>
            <a:r>
              <a:rPr lang="pl-PL" sz="1900" dirty="0">
                <a:solidFill>
                  <a:srgbClr val="781C49"/>
                </a:solidFill>
                <a:latin typeface="+mn-lt"/>
              </a:rPr>
              <a:t>dla całej grupy uczestników </a:t>
            </a:r>
            <a:r>
              <a:rPr lang="pl-PL" sz="1800" dirty="0">
                <a:solidFill>
                  <a:srgbClr val="781C49"/>
                </a:solidFill>
                <a:latin typeface="+mn-lt"/>
              </a:rPr>
              <a:t>(również przyszłych!) </a:t>
            </a:r>
            <a:endParaRPr lang="pl-PL" sz="1900" dirty="0">
              <a:solidFill>
                <a:srgbClr val="781C49"/>
              </a:solidFill>
              <a:latin typeface="+mn-lt"/>
            </a:endParaRPr>
          </a:p>
          <a:p>
            <a:pPr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pl-PL" sz="1800" dirty="0">
              <a:solidFill>
                <a:srgbClr val="F22528"/>
              </a:solidFill>
              <a:latin typeface="+mn-lt"/>
            </a:endParaRPr>
          </a:p>
          <a:p>
            <a:pPr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l-PL" sz="1900" dirty="0">
                <a:solidFill>
                  <a:srgbClr val="F22528"/>
                </a:solidFill>
                <a:latin typeface="+mn-lt"/>
              </a:rPr>
              <a:t> pod względem ekonomicznym jest </a:t>
            </a:r>
            <a:r>
              <a:rPr lang="pl-PL" sz="1900" b="1" dirty="0">
                <a:solidFill>
                  <a:srgbClr val="F22528"/>
                </a:solidFill>
                <a:latin typeface="+mn-lt"/>
              </a:rPr>
              <a:t>bardziej opłacalny </a:t>
            </a:r>
            <a:r>
              <a:rPr lang="pl-PL" sz="1900" dirty="0">
                <a:solidFill>
                  <a:srgbClr val="F22528"/>
                </a:solidFill>
                <a:latin typeface="+mn-lt"/>
              </a:rPr>
              <a:t>niż jednostkowe doskonalenie</a:t>
            </a:r>
          </a:p>
        </p:txBody>
      </p:sp>
      <p:sp>
        <p:nvSpPr>
          <p:cNvPr id="11269" name="TextBox 6"/>
          <p:cNvSpPr txBox="1">
            <a:spLocks noChangeArrowheads="1"/>
          </p:cNvSpPr>
          <p:nvPr/>
        </p:nvSpPr>
        <p:spPr bwMode="auto">
          <a:xfrm>
            <a:off x="6858000" y="1700213"/>
            <a:ext cx="2286000" cy="420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pl-PL" sz="1900">
                <a:solidFill>
                  <a:srgbClr val="62701D"/>
                </a:solidFill>
                <a:latin typeface="Calibri" pitchFamily="34" charset="0"/>
              </a:rPr>
              <a:t> </a:t>
            </a:r>
            <a:r>
              <a:rPr lang="pl-PL" sz="1900" b="1">
                <a:solidFill>
                  <a:srgbClr val="62701D"/>
                </a:solidFill>
                <a:latin typeface="Calibri" pitchFamily="34" charset="0"/>
              </a:rPr>
              <a:t>angażuje </a:t>
            </a:r>
            <a:r>
              <a:rPr lang="pl-PL" sz="1900">
                <a:solidFill>
                  <a:srgbClr val="62701D"/>
                </a:solidFill>
                <a:latin typeface="Calibri" pitchFamily="34" charset="0"/>
              </a:rPr>
              <a:t>wszystkich członków grupy albo całą szkołę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endParaRPr lang="pl-PL" sz="1800">
              <a:latin typeface="Calibri" pitchFamily="34" charset="0"/>
            </a:endParaRP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pl-PL" sz="1900">
                <a:solidFill>
                  <a:srgbClr val="885713"/>
                </a:solidFill>
                <a:latin typeface="Calibri" pitchFamily="34" charset="0"/>
              </a:rPr>
              <a:t> wymaga </a:t>
            </a:r>
            <a:r>
              <a:rPr lang="pl-PL" sz="1900" b="1">
                <a:solidFill>
                  <a:srgbClr val="885713"/>
                </a:solidFill>
                <a:latin typeface="Calibri" pitchFamily="34" charset="0"/>
              </a:rPr>
              <a:t>zarządzania</a:t>
            </a:r>
            <a:r>
              <a:rPr lang="pl-PL" sz="1900">
                <a:solidFill>
                  <a:srgbClr val="885713"/>
                </a:solidFill>
                <a:latin typeface="Calibri" pitchFamily="34" charset="0"/>
              </a:rPr>
              <a:t> – spontaniczne inicjatywy upadają bez lidera!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endParaRPr lang="pl-PL" sz="1100">
              <a:latin typeface="Calibri" pitchFamily="34" charset="0"/>
            </a:endParaRP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pl-PL" sz="1900">
                <a:solidFill>
                  <a:srgbClr val="CE6B22"/>
                </a:solidFill>
                <a:latin typeface="Calibri" pitchFamily="34" charset="0"/>
              </a:rPr>
              <a:t> wymaga </a:t>
            </a:r>
            <a:r>
              <a:rPr lang="pl-PL" sz="1900" b="1">
                <a:solidFill>
                  <a:srgbClr val="CE6B22"/>
                </a:solidFill>
                <a:latin typeface="Calibri" pitchFamily="34" charset="0"/>
              </a:rPr>
              <a:t>nowego sposobu myślenia </a:t>
            </a:r>
            <a:r>
              <a:rPr lang="pl-PL" sz="1900">
                <a:solidFill>
                  <a:srgbClr val="CE6B22"/>
                </a:solidFill>
                <a:latin typeface="Calibri" pitchFamily="34" charset="0"/>
              </a:rPr>
              <a:t>lidera!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B41D1A-9EBF-4807-826B-6F604A3642E2}" type="slidenum">
              <a:rPr lang="pl-PL" smtClean="0"/>
              <a:pPr>
                <a:defRPr/>
              </a:pPr>
              <a:t>6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ytuł 3"/>
          <p:cNvSpPr>
            <a:spLocks noGrp="1"/>
          </p:cNvSpPr>
          <p:nvPr>
            <p:ph type="title" idx="4294967295"/>
          </p:nvPr>
        </p:nvSpPr>
        <p:spPr>
          <a:xfrm>
            <a:off x="457200" y="2493963"/>
            <a:ext cx="8229600" cy="1870075"/>
          </a:xfrm>
        </p:spPr>
        <p:txBody>
          <a:bodyPr/>
          <a:lstStyle/>
          <a:p>
            <a:r>
              <a:rPr lang="pl-PL" sz="4000" b="1" smtClean="0">
                <a:solidFill>
                  <a:srgbClr val="558ED5"/>
                </a:solidFill>
                <a:latin typeface="Arial" pitchFamily="34" charset="0"/>
                <a:cs typeface="Arial" pitchFamily="34" charset="0"/>
              </a:rPr>
              <a:t>Założenia zmodernizowanego systemu</a:t>
            </a:r>
            <a:r>
              <a:rPr lang="pl-PL" b="1" smtClean="0">
                <a:solidFill>
                  <a:srgbClr val="558ED5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pl-PL" b="1" smtClean="0">
                <a:solidFill>
                  <a:srgbClr val="558ED5"/>
                </a:solidFill>
                <a:latin typeface="Arial" pitchFamily="34" charset="0"/>
                <a:cs typeface="Arial" pitchFamily="34" charset="0"/>
              </a:rPr>
            </a:br>
            <a:r>
              <a:rPr lang="pl-PL" sz="4000" b="1" smtClean="0">
                <a:solidFill>
                  <a:srgbClr val="558ED5"/>
                </a:solidFill>
                <a:latin typeface="Arial" pitchFamily="34" charset="0"/>
                <a:cs typeface="Arial" pitchFamily="34" charset="0"/>
              </a:rPr>
              <a:t>doskonalenia nauczycieli</a:t>
            </a:r>
          </a:p>
        </p:txBody>
      </p:sp>
      <p:sp>
        <p:nvSpPr>
          <p:cNvPr id="4" name="Symbol zastępczy numeru slajdu 6"/>
          <p:cNvSpPr txBox="1">
            <a:spLocks noGrp="1"/>
          </p:cNvSpPr>
          <p:nvPr/>
        </p:nvSpPr>
        <p:spPr>
          <a:xfrm>
            <a:off x="7010400" y="6492875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BE104A7F-3C48-4B9D-9C6E-63FC6D5CF3DC}" type="slidenum">
              <a:rPr lang="pl-PL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pl-PL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 idx="4294967295"/>
          </p:nvPr>
        </p:nvSpPr>
        <p:spPr>
          <a:xfrm>
            <a:off x="323850" y="260350"/>
            <a:ext cx="8229600" cy="1143000"/>
          </a:xfrm>
        </p:spPr>
        <p:txBody>
          <a:bodyPr/>
          <a:lstStyle/>
          <a:p>
            <a:r>
              <a:rPr lang="pl-PL" sz="3600" b="1" smtClean="0">
                <a:solidFill>
                  <a:srgbClr val="558ED5"/>
                </a:solidFill>
              </a:rPr>
              <a:t>Zmodernizowany </a:t>
            </a:r>
            <a:br>
              <a:rPr lang="pl-PL" sz="3600" b="1" smtClean="0">
                <a:solidFill>
                  <a:srgbClr val="558ED5"/>
                </a:solidFill>
              </a:rPr>
            </a:br>
            <a:r>
              <a:rPr lang="pl-PL" sz="3600" b="1" smtClean="0">
                <a:solidFill>
                  <a:srgbClr val="558ED5"/>
                </a:solidFill>
              </a:rPr>
              <a:t>system doskonalenia nauczycieli </a:t>
            </a:r>
          </a:p>
        </p:txBody>
      </p:sp>
      <p:sp>
        <p:nvSpPr>
          <p:cNvPr id="13315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844675"/>
            <a:ext cx="8229600" cy="3816350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pl-PL" sz="2600" b="1" smtClean="0">
                <a:solidFill>
                  <a:srgbClr val="558ED5"/>
                </a:solidFill>
              </a:rPr>
              <a:t>jest blisko szkoły</a:t>
            </a:r>
            <a:r>
              <a:rPr lang="pl-PL" sz="2600" smtClean="0">
                <a:solidFill>
                  <a:srgbClr val="558ED5"/>
                </a:solidFill>
              </a:rPr>
              <a:t>, </a:t>
            </a:r>
            <a:r>
              <a:rPr lang="pl-PL" sz="2600" smtClean="0"/>
              <a:t>a więc funkcjonować w jej możliwie najbliższym otoczeniu;</a:t>
            </a:r>
          </a:p>
          <a:p>
            <a:pPr>
              <a:lnSpc>
                <a:spcPct val="70000"/>
              </a:lnSpc>
              <a:buFont typeface="Arial" pitchFamily="34" charset="0"/>
              <a:buNone/>
            </a:pPr>
            <a:endParaRPr lang="pl-PL" sz="1700" smtClean="0"/>
          </a:p>
          <a:p>
            <a:pPr>
              <a:lnSpc>
                <a:spcPct val="70000"/>
              </a:lnSpc>
            </a:pPr>
            <a:r>
              <a:rPr lang="pl-PL" sz="2600" b="1" smtClean="0">
                <a:solidFill>
                  <a:srgbClr val="558ED5"/>
                </a:solidFill>
              </a:rPr>
              <a:t>pracuje na potrzeby szkoły</a:t>
            </a:r>
            <a:r>
              <a:rPr lang="pl-PL" sz="2600" smtClean="0">
                <a:solidFill>
                  <a:srgbClr val="558ED5"/>
                </a:solidFill>
              </a:rPr>
              <a:t>, </a:t>
            </a:r>
            <a:r>
              <a:rPr lang="pl-PL" sz="2600" smtClean="0"/>
              <a:t>czyli </a:t>
            </a:r>
          </a:p>
          <a:p>
            <a:pPr>
              <a:lnSpc>
                <a:spcPct val="70000"/>
              </a:lnSpc>
              <a:buFont typeface="Arial" pitchFamily="34" charset="0"/>
              <a:buNone/>
            </a:pPr>
            <a:r>
              <a:rPr lang="pl-PL" sz="2600" smtClean="0"/>
              <a:t>	- dopasowywać ofertę i przebieg procesu doskonalenia do aktualnych potrzeb konkretnej szkoły; </a:t>
            </a:r>
          </a:p>
          <a:p>
            <a:pPr>
              <a:lnSpc>
                <a:spcPct val="70000"/>
              </a:lnSpc>
              <a:buFont typeface="Arial" pitchFamily="34" charset="0"/>
              <a:buNone/>
            </a:pPr>
            <a:r>
              <a:rPr lang="pl-PL" sz="2600" smtClean="0"/>
              <a:t>	- towarzyszyć szkole w całym procesie doskonalenia: </a:t>
            </a:r>
            <a:br>
              <a:rPr lang="pl-PL" sz="2600" smtClean="0"/>
            </a:br>
            <a:r>
              <a:rPr lang="pl-PL" sz="2600" smtClean="0"/>
              <a:t>od diagnozy potrzeb po monitorowanie efektów wprowadzonych zmian;</a:t>
            </a:r>
          </a:p>
          <a:p>
            <a:pPr>
              <a:lnSpc>
                <a:spcPct val="70000"/>
              </a:lnSpc>
              <a:buFont typeface="Arial" pitchFamily="34" charset="0"/>
              <a:buNone/>
            </a:pPr>
            <a:endParaRPr lang="pl-PL" sz="1700" smtClean="0"/>
          </a:p>
          <a:p>
            <a:pPr>
              <a:lnSpc>
                <a:spcPct val="70000"/>
              </a:lnSpc>
            </a:pPr>
            <a:r>
              <a:rPr lang="pl-PL" sz="2600" b="1" smtClean="0">
                <a:solidFill>
                  <a:srgbClr val="558ED5"/>
                </a:solidFill>
              </a:rPr>
              <a:t>wykorzystuje potencjał różnych instytucji, </a:t>
            </a:r>
            <a:r>
              <a:rPr lang="pl-PL" sz="2600" b="1" smtClean="0"/>
              <a:t/>
            </a:r>
            <a:br>
              <a:rPr lang="pl-PL" sz="2600" b="1" smtClean="0"/>
            </a:br>
            <a:r>
              <a:rPr lang="pl-PL" sz="2600" smtClean="0"/>
              <a:t>które świadczą usługi na rzecz doskonalenia nauczycieli.</a:t>
            </a:r>
          </a:p>
        </p:txBody>
      </p:sp>
      <p:sp>
        <p:nvSpPr>
          <p:cNvPr id="5" name="Symbol zastępczy numeru slajdu 4"/>
          <p:cNvSpPr txBox="1">
            <a:spLocks noGrp="1"/>
          </p:cNvSpPr>
          <p:nvPr/>
        </p:nvSpPr>
        <p:spPr>
          <a:xfrm>
            <a:off x="7010400" y="6492875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4508073-9E54-4F04-A056-C6F2F80315C3}" type="slidenum">
              <a:rPr lang="pl-PL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pl-PL" sz="120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sz="3600" b="1" smtClean="0">
                <a:solidFill>
                  <a:srgbClr val="558ED5"/>
                </a:solidFill>
                <a:latin typeface="Arial" pitchFamily="34" charset="0"/>
              </a:rPr>
              <a:t>Wsparcie projektowe </a:t>
            </a:r>
            <a:br>
              <a:rPr lang="pl-PL" sz="3600" b="1" smtClean="0">
                <a:solidFill>
                  <a:srgbClr val="558ED5"/>
                </a:solidFill>
                <a:latin typeface="Arial" pitchFamily="34" charset="0"/>
              </a:rPr>
            </a:br>
            <a:r>
              <a:rPr lang="pl-PL" sz="3600" b="1" smtClean="0">
                <a:solidFill>
                  <a:srgbClr val="558ED5"/>
                </a:solidFill>
                <a:latin typeface="Arial" pitchFamily="34" charset="0"/>
              </a:rPr>
              <a:t>dla zmodernizowanego systemu </a:t>
            </a:r>
            <a:br>
              <a:rPr lang="pl-PL" sz="3600" b="1" smtClean="0">
                <a:solidFill>
                  <a:srgbClr val="558ED5"/>
                </a:solidFill>
                <a:latin typeface="Arial" pitchFamily="34" charset="0"/>
              </a:rPr>
            </a:br>
            <a:r>
              <a:rPr lang="pl-PL" sz="3600" b="1" smtClean="0">
                <a:solidFill>
                  <a:srgbClr val="558ED5"/>
                </a:solidFill>
                <a:latin typeface="Arial" pitchFamily="34" charset="0"/>
              </a:rPr>
              <a:t>wspomagania rozwoju </a:t>
            </a:r>
            <a:br>
              <a:rPr lang="pl-PL" sz="3600" b="1" smtClean="0">
                <a:solidFill>
                  <a:srgbClr val="558ED5"/>
                </a:solidFill>
                <a:latin typeface="Arial" pitchFamily="34" charset="0"/>
              </a:rPr>
            </a:br>
            <a:r>
              <a:rPr lang="pl-PL" sz="3600" b="1" smtClean="0">
                <a:solidFill>
                  <a:srgbClr val="558ED5"/>
                </a:solidFill>
                <a:latin typeface="Arial" pitchFamily="34" charset="0"/>
              </a:rPr>
              <a:t>szkół i przedszkoli</a:t>
            </a:r>
          </a:p>
        </p:txBody>
      </p:sp>
      <p:sp>
        <p:nvSpPr>
          <p:cNvPr id="14339" name="Rectang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5952</TotalTime>
  <Words>1409</Words>
  <Application>Microsoft Office PowerPoint</Application>
  <PresentationFormat>Pokaz na ekranie (4:3)</PresentationFormat>
  <Paragraphs>261</Paragraphs>
  <Slides>32</Slides>
  <Notes>6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32</vt:i4>
      </vt:variant>
    </vt:vector>
  </HeadingPairs>
  <TitlesOfParts>
    <vt:vector size="41" baseType="lpstr">
      <vt:lpstr>Arial</vt:lpstr>
      <vt:lpstr>Calibri</vt:lpstr>
      <vt:lpstr>MS PGothic</vt:lpstr>
      <vt:lpstr>Wingdings</vt:lpstr>
      <vt:lpstr>Times New Roman</vt:lpstr>
      <vt:lpstr>Tahoma</vt:lpstr>
      <vt:lpstr>Symbol</vt:lpstr>
      <vt:lpstr>Motyw pakietu Office</vt:lpstr>
      <vt:lpstr>Projekt niestandardowy</vt:lpstr>
      <vt:lpstr>     Procesowe  wspomaganie szkół     Nowa Rola Placówek Doskonalenia – wspomaganie szkół  Warszawa, 22-25 sierpnia 2012 r.</vt:lpstr>
      <vt:lpstr>Na czym polega zmiana  w modelu wspomagania szkół?</vt:lpstr>
      <vt:lpstr>Czym różni się  rozwój zawodowy nauczyciela  od kompleksowego rozwoju szkoły?</vt:lpstr>
      <vt:lpstr>Slajd 4</vt:lpstr>
      <vt:lpstr>Slajd 5</vt:lpstr>
      <vt:lpstr>Kompleksowy rozwój szkoły</vt:lpstr>
      <vt:lpstr>Założenia zmodernizowanego systemu  doskonalenia nauczycieli</vt:lpstr>
      <vt:lpstr>Zmodernizowany  system doskonalenia nauczycieli </vt:lpstr>
      <vt:lpstr>Wsparcie projektowe  dla zmodernizowanego systemu  wspomagania rozwoju  szkół i przedszkoli</vt:lpstr>
      <vt:lpstr>Wsparcie projektowe  dla zmodernizowanego systemu  wspomagania rozwoju szkół i przedszkoli</vt:lpstr>
      <vt:lpstr>Wzajemne relacje obu projektów</vt:lpstr>
      <vt:lpstr>Dyrektor szkoły –  korzyści z uczestnictwa w projekcie</vt:lpstr>
      <vt:lpstr>Slajd 13</vt:lpstr>
      <vt:lpstr>Slajd 14</vt:lpstr>
      <vt:lpstr>Wsparcie projektowe dla zmodernizowanego systemu wspomagania</vt:lpstr>
      <vt:lpstr>Główny cel obu projektów Zmodernizowanie systemu wspomagania rozwoju szkół</vt:lpstr>
      <vt:lpstr>Rekomendacje dotyczące zmian w systemie doskonalenia nauczycieli </vt:lpstr>
      <vt:lpstr>Zgodnie z zapisami w rozporządzeniach:</vt:lpstr>
      <vt:lpstr>Warunki, które powinien spełniać nowy system doskonalenia nauczycieli</vt:lpstr>
      <vt:lpstr>WSPOMAGACZ</vt:lpstr>
      <vt:lpstr>Procesowe wspomaganie rozwoju szkoły </vt:lpstr>
      <vt:lpstr>Procesowe wspomaganie rozwoju szkoły</vt:lpstr>
      <vt:lpstr>Procesowe wspomaganie wybranego aspektu pracy szkoły</vt:lpstr>
      <vt:lpstr>Roczny plan wspomagania (RPW) </vt:lpstr>
      <vt:lpstr>Sieci współpracy i samokształcenia</vt:lpstr>
      <vt:lpstr>Sieci współpracy i samokształcenia</vt:lpstr>
      <vt:lpstr>Sieci współpracy i samokształcenia</vt:lpstr>
      <vt:lpstr>Sieci współpracy i samokształcenia</vt:lpstr>
      <vt:lpstr>Organizacja pracy sieci </vt:lpstr>
      <vt:lpstr>Działania w ramach sieci współpracy</vt:lpstr>
      <vt:lpstr>Praca na platformie informatycznej</vt:lpstr>
      <vt:lpstr>Slajd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Anna Jurewicz</dc:creator>
  <cp:lastModifiedBy>Właściciel</cp:lastModifiedBy>
  <cp:revision>490</cp:revision>
  <dcterms:created xsi:type="dcterms:W3CDTF">2010-09-05T18:39:12Z</dcterms:created>
  <dcterms:modified xsi:type="dcterms:W3CDTF">2019-02-04T11:53:40Z</dcterms:modified>
</cp:coreProperties>
</file>