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5203150" cy="36004500"/>
  <p:notesSz cx="10433050" cy="17238663"/>
  <p:defaultTextStyle>
    <a:defPPr>
      <a:defRPr lang="pl-PL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816" y="2970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520988" cy="861933"/>
          </a:xfrm>
          <a:prstGeom prst="rect">
            <a:avLst/>
          </a:prstGeom>
        </p:spPr>
        <p:txBody>
          <a:bodyPr vert="horz" lIns="151278" tIns="75639" rIns="151278" bIns="75639" rtlCol="0"/>
          <a:lstStyle>
            <a:lvl1pPr algn="l">
              <a:defRPr sz="20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909648" y="1"/>
            <a:ext cx="4520988" cy="861933"/>
          </a:xfrm>
          <a:prstGeom prst="rect">
            <a:avLst/>
          </a:prstGeom>
        </p:spPr>
        <p:txBody>
          <a:bodyPr vert="horz" lIns="151278" tIns="75639" rIns="151278" bIns="75639" rtlCol="0"/>
          <a:lstStyle>
            <a:lvl1pPr algn="r">
              <a:defRPr sz="2000"/>
            </a:lvl1pPr>
          </a:lstStyle>
          <a:p>
            <a:fld id="{AC8617B3-AA46-405B-AE02-89AF0A34C786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54338" y="1292225"/>
            <a:ext cx="4524375" cy="646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1278" tIns="75639" rIns="151278" bIns="7563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43306" y="8188366"/>
            <a:ext cx="8346440" cy="7757398"/>
          </a:xfrm>
          <a:prstGeom prst="rect">
            <a:avLst/>
          </a:prstGeom>
        </p:spPr>
        <p:txBody>
          <a:bodyPr vert="horz" lIns="151278" tIns="75639" rIns="151278" bIns="7563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16373739"/>
            <a:ext cx="4520988" cy="861933"/>
          </a:xfrm>
          <a:prstGeom prst="rect">
            <a:avLst/>
          </a:prstGeom>
        </p:spPr>
        <p:txBody>
          <a:bodyPr vert="horz" lIns="151278" tIns="75639" rIns="151278" bIns="75639" rtlCol="0" anchor="b"/>
          <a:lstStyle>
            <a:lvl1pPr algn="l">
              <a:defRPr sz="20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909648" y="16373739"/>
            <a:ext cx="4520988" cy="861933"/>
          </a:xfrm>
          <a:prstGeom prst="rect">
            <a:avLst/>
          </a:prstGeom>
        </p:spPr>
        <p:txBody>
          <a:bodyPr vert="horz" lIns="151278" tIns="75639" rIns="151278" bIns="75639" rtlCol="0" anchor="b"/>
          <a:lstStyle>
            <a:lvl1pPr algn="r">
              <a:defRPr sz="2000"/>
            </a:lvl1pPr>
          </a:lstStyle>
          <a:p>
            <a:fld id="{11E72408-E16D-49BB-B61B-2754AD2C21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47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90236" y="11184738"/>
            <a:ext cx="21422678" cy="7717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7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3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3704211" y="1925244"/>
            <a:ext cx="4253033" cy="4095511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45120" y="1925244"/>
            <a:ext cx="12339044" cy="409551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9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55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876" y="23136226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90876" y="15260248"/>
            <a:ext cx="21422678" cy="7875980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4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45120" y="11201402"/>
            <a:ext cx="8296037" cy="316789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661209" y="11201402"/>
            <a:ext cx="8296037" cy="316789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3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60159" y="8059342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60159" y="11418092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802853" y="8059342"/>
            <a:ext cx="11140141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802853" y="11418092"/>
            <a:ext cx="11140141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12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159" y="1433514"/>
            <a:ext cx="8291664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53731" y="1433516"/>
            <a:ext cx="14089263" cy="30728845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4" cy="24628082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35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9994" y="25203152"/>
            <a:ext cx="15121890" cy="2975376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939994" y="3217067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39994" y="28178528"/>
            <a:ext cx="15121890" cy="4225524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87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60158" y="8401056"/>
            <a:ext cx="22682835" cy="23761304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260158" y="33370842"/>
            <a:ext cx="5880735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DDBF-E0A7-4BD9-847D-4AFE3C647630}" type="datetimeFigureOut">
              <a:rPr lang="pl-PL" smtClean="0"/>
              <a:pPr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611076" y="33370842"/>
            <a:ext cx="7980998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8062258" y="33370842"/>
            <a:ext cx="5880735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B405B-DDEE-4495-97E9-46C321BFC2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3" Type="http://schemas.openxmlformats.org/officeDocument/2006/relationships/hyperlink" Target="mailto:sekretariar@pckzjawor.pl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openxmlformats.org/officeDocument/2006/relationships/hyperlink" Target="http://www.pckzjawor.pl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723551" y="432298"/>
            <a:ext cx="23546616" cy="26404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Pilotażowy </a:t>
            </a:r>
            <a:r>
              <a:rPr lang="pl-P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doskonalenia nauczycieli i zewnętrznego wspomagania szkół i przedszkoli w powiecie jaworskim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Projekt współfinansowany ze środków Unii Europejskiej w ramach Europejskiego Funduszu Społecznego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720255" y="7849122"/>
            <a:ext cx="11917324" cy="51845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OPIS </a:t>
            </a:r>
            <a:r>
              <a:rPr lang="pl-PL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SYTUACJI 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szkole zachodzi potrzeba doskonalenia w zakresie rozwoju osobistego nauczycieli. </a:t>
            </a:r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Dobrze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zmotywowany nauczyciel to aktywny  i ciekawy świata uczeń. </a:t>
            </a:r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Duża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potrzeba doskonalenia </a:t>
            </a:r>
            <a:endParaRPr lang="pl-PL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rozwoju osobistym nauczycieli. </a:t>
            </a:r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Główny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nacisk na odpowiednią higienę i emisję głosu.  </a:t>
            </a:r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wyniku przeprowadzonego warsztatu diagnostyczno – rozwojowego ustalono, że nauczyciele zdobędą większą wiedzę i umiejętności na temat możliwości regeneracji sił </a:t>
            </a:r>
            <a:endParaRPr lang="pl-PL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odporności na stres. </a:t>
            </a:r>
          </a:p>
          <a:p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dirty="0"/>
              <a:t> 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12313543" y="17570203"/>
            <a:ext cx="11953328" cy="93610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5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EFEKTY PODJĘTYCH DZIAŁAŃ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wyniku realizacji oferty edukacyjnej „Nauczyciel 45+” 94% ankietowanych nauczycieli wskazało, że wie jak dbać o swoją kondycję psychofizyczną. W tym osiągnięto następujące rezultaty: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Efekty w zakresie emisji głosu: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- 75% nauczycieli zna ćwiczenia wspomagające emisję głosu,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- 60% stosuje te ćwiczenia w praktyce.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Efekty działań w obrębie doskonalenia metod walki ze stresem: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- 90% diagnozowanych nauczycieli poznało sposoby radzenia sobie ze stresem i przeciwdziałaniu występowania wypalenia zawodowego,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- 72% nauczycieli wie, jak wykorzystać zdobytą wiedzę,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 63% nauczycieli stosuje poznane metody systematycznie.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Efekty nauki asertywności: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- 95% badanych nauczycieli wskazało, że zna sposoby dobrej komunikacji interpersonalnej i poznało techniki  </a:t>
            </a:r>
            <a:r>
              <a:rPr lang="pl-PL" sz="28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zachowań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asertywnych,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- 68% wskazuje, że stosuje poznane techniki w życiu osobistym i zawodowym.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13681695" y="7849122"/>
            <a:ext cx="10585176" cy="3168352"/>
          </a:xfrm>
          <a:prstGeom prst="roundRect">
            <a:avLst/>
          </a:prstGeom>
          <a:solidFill>
            <a:srgbClr val="C763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ANALIZOWANY PROBLEM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Nauczyciele 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zauważają potrzebę doskonalenia </a:t>
            </a:r>
            <a:endParaRPr lang="pl-PL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zakresie odporności psychicznej, wypalenia zawodowego oraz regeneracji sił.</a:t>
            </a:r>
          </a:p>
          <a:p>
            <a:pPr algn="ctr"/>
            <a:r>
              <a:rPr lang="pl-PL" dirty="0"/>
              <a:t> 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1008288" y="27363290"/>
            <a:ext cx="23258583" cy="2880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WNIOSKI 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Wybrany przez nauczycieli kluczowy obszar - doskonalenia w zakresie rozwoju osobistego, a zwłaszcza </a:t>
            </a:r>
            <a:endParaRPr lang="pl-PL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zakresie odporności psychicznej, wypalenia zawodowego oraz regeneracji sił, został </a:t>
            </a: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efektywnie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znacząco wzmocniony.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8065071" y="32259834"/>
            <a:ext cx="8496944" cy="3074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Powiatowe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Centrum Poradnictwa Psychologiczno - Pedagogicznego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Doradztwa Metodycznego w Jaworze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ul. Piłsudskiego, 59-400 Jawor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sekretariat tel./fax.: 76 729 19 24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sekretariat@pcpidm-jawor.pl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961615" y="11377515"/>
            <a:ext cx="11305256" cy="56886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POSTAWIONE CELE</a:t>
            </a:r>
          </a:p>
          <a:p>
            <a:pPr lvl="0" algn="just"/>
            <a:r>
              <a:rPr lang="pl-P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Zastosowanie   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ćwiczeń wspomagających prawidłową emisję głosu.</a:t>
            </a:r>
          </a:p>
          <a:p>
            <a:pPr lvl="0" algn="just"/>
            <a:r>
              <a:rPr lang="pl-P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Poszerzenie 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zakresu wiedzy na temat  radzenia sobie ze stresem, znają sposoby relaksacji </a:t>
            </a:r>
            <a:endParaRPr lang="pl-PL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regeneracji sił.</a:t>
            </a:r>
          </a:p>
          <a:p>
            <a:pPr lvl="0" algn="just"/>
            <a:r>
              <a:rPr lang="pl-P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Poszerzenie 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wiedzy i umiejętności na temat </a:t>
            </a:r>
            <a:r>
              <a:rPr lang="pl-P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zachowań</a:t>
            </a:r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asertywnych oraz sposobów pozytywnej komunikacji interpersonalnej</a:t>
            </a:r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723552" y="13609762"/>
            <a:ext cx="10581880" cy="1303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REALIZOWANE DZIAŁANIA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Spotkanie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Szkolnego Organizatora Rozwoju 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Edukacji</a:t>
            </a:r>
          </a:p>
          <a:p>
            <a:pPr algn="just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z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dyrektorem szkoły (2 godz.)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Spotkanie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SORE z Radą Pedagogiczną / utworzenie zespołu zadaniowego (2 godz.)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Warsztat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diagnostyczno-rozwojowy (SORE, zespół zadaniowy (4 godz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Wypracowanie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rocznego planu wspomagania 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szkoły</a:t>
            </a:r>
          </a:p>
          <a:p>
            <a:pPr algn="just"/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przekazanie dyrektorowi do zapoznania z RP.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Szkolenie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warsztatowe </a:t>
            </a:r>
            <a:r>
              <a:rPr lang="pl-P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„Higiena i emisja głosu”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 godz.) prowadzone przez eksperta.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Szkolenie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warsztatowe nauczycieli </a:t>
            </a:r>
            <a:r>
              <a:rPr lang="pl-P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„Higiena i emisja głosu” </a:t>
            </a:r>
            <a:endParaRPr lang="pl-P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godz.) prowadzonych przez  eksperta.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warsztatowe nauczycieli „</a:t>
            </a:r>
            <a:r>
              <a:rPr lang="pl-P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radzić sobie ze stresem. Sposoby relaksacji i regeneracji sił”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 godz.) prowadzonych przez eksperta.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Szkolnie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warsztatowe nauczycieli „</a:t>
            </a:r>
            <a:r>
              <a:rPr lang="pl-P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być asertywnym. Sposoby komunikacji interpersonalnej - ćwiczenia” 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 godz.) prowadzonych przez eksperta.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Konsultacje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indywidualne SORE (grupowe w miarę potrzeb).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Konsultacje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grupowe przez eksperta.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Włączenie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przez nauczycieli wiedzy na temat metod motywowania uczniów do nauki.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Opracowanie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sprawozdania z realizacji  RPW (SORE)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Przedstawienie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przez SORE  dyrektorowi szkoły sprawozdania z realizacji RPW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SORE </a:t>
            </a: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prezentuje nauczycielom wnioski z raportu.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20255" y="3744666"/>
            <a:ext cx="14185576" cy="34563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Nauczyciel 45+</a:t>
            </a:r>
          </a:p>
          <a:p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Powiatowe Centrum Kształcenia Zawodowego i </a:t>
            </a:r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Ustawicznego w 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Jaworze</a:t>
            </a:r>
          </a:p>
          <a:p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Dyrektor – Wanda Gołębiowska</a:t>
            </a:r>
          </a:p>
          <a:p>
            <a:r>
              <a:rPr lang="pl-PL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e-mail: sekretariat@pckzjawor.pl</a:t>
            </a: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www.pckzjawor.pl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015" y="3758272"/>
            <a:ext cx="5566712" cy="35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esktop\inde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18" y="649344"/>
            <a:ext cx="41338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nak_KAPITAL_LUDZK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2" y="463272"/>
            <a:ext cx="3211133" cy="15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UE+EFS_L-kol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359" y="617254"/>
            <a:ext cx="3816424" cy="14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DSC0668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119" y="31029416"/>
            <a:ext cx="5720234" cy="43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DSC077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60" y="30996492"/>
            <a:ext cx="5628635" cy="42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33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560</Words>
  <Application>Microsoft Office PowerPoint</Application>
  <PresentationFormat>Niestandardowy</PresentationFormat>
  <Paragraphs>70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Marianna Hajdukiewicz</cp:lastModifiedBy>
  <cp:revision>19</cp:revision>
  <dcterms:created xsi:type="dcterms:W3CDTF">2014-09-18T08:58:55Z</dcterms:created>
  <dcterms:modified xsi:type="dcterms:W3CDTF">2014-11-03T09:14:10Z</dcterms:modified>
</cp:coreProperties>
</file>